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735763" cy="9866313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8512E-9648-410E-94D0-21AC0B4C81A9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67C3-F496-4515-A7E6-1328F0FFA8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1506C-641D-48CE-8039-11F6A5224233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30075-6AA4-40E9-A9F4-A2919DDDB6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359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/>
            <a:r>
              <a:rPr lang="en-US" altLang="en-US" b="1" u="sng" smtClean="0">
                <a:solidFill>
                  <a:srgbClr val="3333FF"/>
                </a:solidFill>
              </a:rPr>
              <a:t>Trò chơi nhận biết biển báo giao thông</a:t>
            </a:r>
          </a:p>
          <a:p>
            <a:pPr eaLnBrk="1" hangingPunct="1"/>
            <a:endParaRPr lang="en-US" altLang="en-US" b="1" u="sng" smtClean="0">
              <a:solidFill>
                <a:srgbClr val="3333FF"/>
              </a:solidFill>
            </a:endParaRPr>
          </a:p>
          <a:p>
            <a:pPr eaLnBrk="1" hangingPunct="1">
              <a:buFontTx/>
              <a:buChar char="-"/>
            </a:pPr>
            <a:r>
              <a:rPr lang="en-US" altLang="en-US" smtClean="0">
                <a:solidFill>
                  <a:srgbClr val="3333FF"/>
                </a:solidFill>
              </a:rPr>
              <a:t>Giáo viên chia nhóm</a:t>
            </a:r>
          </a:p>
          <a:p>
            <a:pPr eaLnBrk="1" hangingPunct="1">
              <a:buFontTx/>
              <a:buChar char="-"/>
            </a:pPr>
            <a:r>
              <a:rPr lang="en-US" altLang="en-US" smtClean="0">
                <a:solidFill>
                  <a:srgbClr val="3333FF"/>
                </a:solidFill>
              </a:rPr>
              <a:t>Giáo viên giới thiệu trò chơi </a:t>
            </a:r>
          </a:p>
          <a:p>
            <a:pPr eaLnBrk="1" hangingPunct="1">
              <a:buFontTx/>
              <a:buChar char="-"/>
            </a:pPr>
            <a:r>
              <a:rPr lang="en-US" altLang="en-US" smtClean="0">
                <a:solidFill>
                  <a:srgbClr val="3333FF"/>
                </a:solidFill>
              </a:rPr>
              <a:t>Giáo viên nêu yêu cầu của trò chơi : Tìm ý nghĩa của từng biển báo theo số thứ tự từ 1 đến 6, sau đó nối chính xác ý nghĩa của biển báo và số hiệu của biển báo đó một cách nhanh nhất. HS viết ra giấy, trình bày theo nhóm</a:t>
            </a:r>
          </a:p>
          <a:p>
            <a:pPr eaLnBrk="1" hangingPunct="1">
              <a:buFontTx/>
              <a:buChar char="-"/>
            </a:pPr>
            <a:r>
              <a:rPr lang="en-US" altLang="en-US" smtClean="0">
                <a:solidFill>
                  <a:srgbClr val="3333FF"/>
                </a:solidFill>
              </a:rPr>
              <a:t>Giáo viên mời tất cả HS chơi trò chơi</a:t>
            </a:r>
          </a:p>
          <a:p>
            <a:pPr eaLnBrk="1" hangingPunct="1">
              <a:buFontTx/>
              <a:buChar char="-"/>
            </a:pPr>
            <a:r>
              <a:rPr lang="en-US" altLang="en-US" smtClean="0">
                <a:solidFill>
                  <a:srgbClr val="3333FF"/>
                </a:solidFill>
              </a:rPr>
              <a:t>Mời từng nhóm trình bày kết quả của nhóm</a:t>
            </a:r>
          </a:p>
          <a:p>
            <a:pPr eaLnBrk="1" hangingPunct="1">
              <a:buFontTx/>
              <a:buChar char="-"/>
            </a:pPr>
            <a:r>
              <a:rPr lang="en-US" altLang="en-US" smtClean="0">
                <a:solidFill>
                  <a:srgbClr val="3333FF"/>
                </a:solidFill>
              </a:rPr>
              <a:t>Giáo viên nhận xét kết quả</a:t>
            </a:r>
          </a:p>
          <a:p>
            <a:pPr eaLnBrk="1" hangingPunct="1">
              <a:buFontTx/>
              <a:buChar char="-"/>
            </a:pPr>
            <a:r>
              <a:rPr lang="en-US" altLang="en-US" smtClean="0">
                <a:solidFill>
                  <a:srgbClr val="3333FF"/>
                </a:solidFill>
              </a:rPr>
              <a:t>Giáo viên phân loại từng nhóm biển lầm luợt từ nhóm biển báo cấm =&gt; nhóm biển báo chỉ dẫn</a:t>
            </a:r>
          </a:p>
          <a:p>
            <a:pPr eaLnBrk="1" hangingPunct="1">
              <a:buFontTx/>
              <a:buChar char="-"/>
            </a:pPr>
            <a:r>
              <a:rPr lang="en-US" altLang="en-US" smtClean="0">
                <a:solidFill>
                  <a:srgbClr val="3333FF"/>
                </a:solidFill>
              </a:rPr>
              <a:t>Giáo viên đặt câu hỏi nối trang sang slide : “ Hệ thống biển báo hiệu đường bộ”</a:t>
            </a:r>
          </a:p>
        </p:txBody>
      </p:sp>
      <p:sp>
        <p:nvSpPr>
          <p:cNvPr id="139268" name="Slide Number Placeholder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FAFD232-3207-401B-8170-0CDBEAB26571}" type="slidenum">
              <a:rPr lang="en-US" altLang="en-US"/>
              <a:pPr algn="r"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/>
            <a:r>
              <a:rPr lang="en-US" altLang="en-US" b="1" u="sng" smtClean="0"/>
              <a:t>Hệ thống biển báo hiệu đường bộ:</a:t>
            </a:r>
          </a:p>
          <a:p>
            <a:pPr eaLnBrk="1" hangingPunct="1"/>
            <a:endParaRPr lang="en-US" altLang="en-US" b="1" u="sng" smtClean="0"/>
          </a:p>
          <a:p>
            <a:pPr eaLnBrk="1" hangingPunct="1"/>
            <a:r>
              <a:rPr lang="en-US" altLang="en-US" smtClean="0"/>
              <a:t>-Giáo viên đặt câu hỏi cho HS để tìm ra những đặc điểm chung về hình dạng, ý nghĩa của lần lượt từng nhóm biển (nhóm biển báo cấm, nhóm biển báo nguy hiểm) sau đó nêu một số ví dụ cụ thể.</a:t>
            </a:r>
          </a:p>
        </p:txBody>
      </p:sp>
      <p:sp>
        <p:nvSpPr>
          <p:cNvPr id="141316" name="Slide Number Placeholder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3C469CE-EB6B-4552-A5C6-D0032D2037B5}" type="slidenum">
              <a:rPr lang="en-US" altLang="en-US"/>
              <a:pPr algn="r"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/>
            <a:r>
              <a:rPr lang="en-US" altLang="en-US" b="1" u="sng" smtClean="0"/>
              <a:t>Hệ thống biển báo hiệu đường bộ:</a:t>
            </a:r>
          </a:p>
          <a:p>
            <a:pPr eaLnBrk="1" hangingPunct="1"/>
            <a:endParaRPr lang="en-US" altLang="en-US" b="1" u="sng" smtClean="0"/>
          </a:p>
          <a:p>
            <a:pPr eaLnBrk="1" hangingPunct="1"/>
            <a:r>
              <a:rPr lang="en-US" altLang="en-US" smtClean="0"/>
              <a:t>-Giáo viên đặt câu hỏi cho HS để tìm ra những đặc điểm chung về hình dạng, ý nghĩa của lần lượt từng nhóm biển (nhóm biển báo cấm, nhóm biển báo nguy hiểm) sau đó nêu một số ví dụ cụ thể.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43364" name="Slide Number Placeholder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984FB130-9D0A-4E93-A5F4-C15A46D8E75E}" type="slidenum">
              <a:rPr lang="en-US" altLang="en-US"/>
              <a:pPr algn="r"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/>
            <a:r>
              <a:rPr lang="en-US" altLang="en-US" b="1" u="sng" smtClean="0"/>
              <a:t>Trò chơi ghép nhanh, ghép đúng:</a:t>
            </a:r>
          </a:p>
          <a:p>
            <a:pPr eaLnBrk="1" hangingPunct="1"/>
            <a:r>
              <a:rPr lang="en-US" altLang="en-US" smtClean="0"/>
              <a:t>(nếu có thể giáo viên chuẩn bị biển báo thực tế để HS chơi sẽ sinh động hơn)</a:t>
            </a:r>
          </a:p>
          <a:p>
            <a:pPr eaLnBrk="1" hangingPunct="1"/>
            <a:endParaRPr lang="en-US" altLang="en-US" b="1" u="sng" smtClean="0"/>
          </a:p>
          <a:p>
            <a:pPr eaLnBrk="1" hangingPunct="1"/>
            <a:r>
              <a:rPr lang="en-US" altLang="en-US" smtClean="0"/>
              <a:t>-Giáo viên giới thiệu về trò chơi</a:t>
            </a:r>
          </a:p>
          <a:p>
            <a:pPr eaLnBrk="1" hangingPunct="1"/>
            <a:r>
              <a:rPr lang="en-US" altLang="en-US" smtClean="0"/>
              <a:t>-Mời HS chơi trò chơi theo nhóm đã phân</a:t>
            </a:r>
          </a:p>
          <a:p>
            <a:pPr eaLnBrk="1" hangingPunct="1"/>
            <a:r>
              <a:rPr lang="en-US" altLang="en-US" smtClean="0"/>
              <a:t>-Giáo viên nhận xét và khích lệ HS</a:t>
            </a:r>
          </a:p>
        </p:txBody>
      </p:sp>
      <p:sp>
        <p:nvSpPr>
          <p:cNvPr id="145412" name="Slide Number Placeholder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3D0D9D-5D4D-4EA1-BD8A-AD6588B66E73}" type="slidenum">
              <a:rPr lang="en-US" altLang="en-US"/>
              <a:pPr algn="r"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58377E0-E86E-4C21-ACD1-D4187836EB4F}" type="slidenum">
              <a:rPr lang="en-US" altLang="en-US">
                <a:latin typeface="Calibri" pitchFamily="34" charset="0"/>
              </a:rPr>
              <a:pPr algn="r" eaLnBrk="1" hangingPunct="1"/>
              <a:t>6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4" rIns="91411" bIns="45704"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7D989EC-34C5-469A-8F5F-BA9C3B597F80}" type="slidenum">
              <a:rPr lang="en-US" altLang="en-US">
                <a:latin typeface="Calibri" pitchFamily="34" charset="0"/>
              </a:rPr>
              <a:pPr algn="r" eaLnBrk="1" hangingPunct="1"/>
              <a:t>6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30775" cy="3698875"/>
          </a:xfr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algn="just" eaLnBrk="1" hangingPunct="1">
              <a:spcBef>
                <a:spcPct val="0"/>
              </a:spcBef>
            </a:pPr>
            <a:r>
              <a:rPr lang="en-US" altLang="en-US" sz="1900" b="1" u="sng" smtClean="0"/>
              <a:t>Kiểm tra bài cũ: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900" smtClean="0"/>
              <a:t>Giáo viên đưa ra 4 biển báo đại diện cho 4 nhóm biển báo chính.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900" smtClean="0"/>
              <a:t>=&gt; Giáo viên mời 1 em học sinh nêu tên của 4 biển báo này.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900" smtClean="0"/>
              <a:t>=&gt; Giáo viên mời 1 em học sinh khác nêu tên của từng nhóm biển báo mà 4 biển báo đại diện.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sz="1900" b="1" u="sng" smtClean="0"/>
          </a:p>
          <a:p>
            <a:pPr algn="just" eaLnBrk="1" hangingPunct="1">
              <a:spcBef>
                <a:spcPct val="0"/>
              </a:spcBef>
            </a:pPr>
            <a:endParaRPr lang="en-US" altLang="en-US" sz="1900" b="1" u="sn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/>
            <a:endParaRPr lang="en-US" altLang="en-US" smtClean="0"/>
          </a:p>
        </p:txBody>
      </p:sp>
      <p:sp>
        <p:nvSpPr>
          <p:cNvPr id="149508" name="Slide Number Placeholder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81DFA9A-E25B-4FB2-BF5F-2F49F9281666}" type="slidenum">
              <a:rPr lang="en-US" altLang="en-US"/>
              <a:pPr algn="r"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/>
            <a:endParaRPr lang="en-US" altLang="en-US" smtClean="0"/>
          </a:p>
        </p:txBody>
      </p:sp>
      <p:sp>
        <p:nvSpPr>
          <p:cNvPr id="151556" name="Slide Number Placeholder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DF4E065-8433-4BC6-9240-30DE20F505BD}" type="slidenum">
              <a:rPr lang="en-US" altLang="en-US"/>
              <a:pPr algn="r"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5537-3EA8-483E-BF07-8543D761248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D6E-06C3-42C6-B2E1-3028AFBB113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388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5537-3EA8-483E-BF07-8543D761248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D6E-06C3-42C6-B2E1-3028AFBB113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7524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5537-3EA8-483E-BF07-8543D761248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D6E-06C3-42C6-B2E1-3028AFBB113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1250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5537-3EA8-483E-BF07-8543D761248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D6E-06C3-42C6-B2E1-3028AFBB113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3658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5537-3EA8-483E-BF07-8543D761248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D6E-06C3-42C6-B2E1-3028AFBB113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8443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5537-3EA8-483E-BF07-8543D761248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D6E-06C3-42C6-B2E1-3028AFBB113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54882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5537-3EA8-483E-BF07-8543D761248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D6E-06C3-42C6-B2E1-3028AFBB113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3914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5537-3EA8-483E-BF07-8543D761248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D6E-06C3-42C6-B2E1-3028AFBB113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532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5537-3EA8-483E-BF07-8543D761248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D6E-06C3-42C6-B2E1-3028AFBB113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5748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5537-3EA8-483E-BF07-8543D761248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D6E-06C3-42C6-B2E1-3028AFBB113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8171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5537-3EA8-483E-BF07-8543D761248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DD6E-06C3-42C6-B2E1-3028AFBB113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8221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5537-3EA8-483E-BF07-8543D761248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5DD6E-06C3-42C6-B2E1-3028AFBB113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5108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373518A-C58B-4A95-99AC-461B879D3E87}" type="slidenum">
              <a:rPr lang="en-US" altLang="en-US" sz="1400"/>
              <a:pPr/>
              <a:t>1</a:t>
            </a:fld>
            <a:endParaRPr lang="en-US" altLang="en-US" sz="1400"/>
          </a:p>
        </p:txBody>
      </p:sp>
      <p:sp>
        <p:nvSpPr>
          <p:cNvPr id="137219" name="TextBox 2"/>
          <p:cNvSpPr txBox="1">
            <a:spLocks noChangeArrowheads="1"/>
          </p:cNvSpPr>
          <p:nvPr/>
        </p:nvSpPr>
        <p:spPr bwMode="auto">
          <a:xfrm>
            <a:off x="430213" y="157163"/>
            <a:ext cx="8001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1" lang="en-US" altLang="en-US" sz="2800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Bài 8: Biển báo hiệu đường bộ</a:t>
            </a:r>
          </a:p>
          <a:p>
            <a:pPr algn="ctr"/>
            <a:endParaRPr lang="en-US" altLang="en-US" sz="1800">
              <a:ea typeface="MS PGothic" pitchFamily="34" charset="-128"/>
              <a:cs typeface="Tahoma" pitchFamily="34" charset="0"/>
            </a:endParaRPr>
          </a:p>
        </p:txBody>
      </p:sp>
      <p:pic>
        <p:nvPicPr>
          <p:cNvPr id="137220" name="Picture 25" descr="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6524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62025"/>
            <a:ext cx="1803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449638"/>
            <a:ext cx="15208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544888"/>
            <a:ext cx="145891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4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016000"/>
            <a:ext cx="157003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75" t="61784" r="37634" b="22144"/>
          <a:stretch>
            <a:fillRect/>
          </a:stretch>
        </p:blipFill>
        <p:spPr bwMode="auto">
          <a:xfrm>
            <a:off x="441325" y="3544888"/>
            <a:ext cx="14462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99" t="18932" r="38414" b="64999"/>
          <a:stretch>
            <a:fillRect/>
          </a:stretch>
        </p:blipFill>
        <p:spPr bwMode="auto">
          <a:xfrm>
            <a:off x="366713" y="1055688"/>
            <a:ext cx="126206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75" t="56250" r="30469" b="16667"/>
          <a:stretch>
            <a:fillRect/>
          </a:stretch>
        </p:blipFill>
        <p:spPr bwMode="auto">
          <a:xfrm>
            <a:off x="7467600" y="3733800"/>
            <a:ext cx="1554163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8" name="Rectangle 22"/>
          <p:cNvSpPr>
            <a:spLocks noChangeArrowheads="1"/>
          </p:cNvSpPr>
          <p:nvPr/>
        </p:nvSpPr>
        <p:spPr bwMode="auto">
          <a:xfrm>
            <a:off x="7916863" y="3544888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4" name="Cloud Callout 13"/>
          <p:cNvSpPr>
            <a:spLocks noChangeArrowheads="1"/>
          </p:cNvSpPr>
          <p:nvPr/>
        </p:nvSpPr>
        <p:spPr bwMode="auto">
          <a:xfrm>
            <a:off x="6019800" y="749300"/>
            <a:ext cx="2895600" cy="2286000"/>
          </a:xfrm>
          <a:prstGeom prst="cloudCallout">
            <a:avLst>
              <a:gd name="adj1" fmla="val 3417"/>
              <a:gd name="adj2" fmla="val 81398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en-US" b="1">
                <a:ea typeface="MS PGothic" pitchFamily="34" charset="-128"/>
              </a:rPr>
              <a:t>             Trên đường từ nhà </a:t>
            </a:r>
          </a:p>
          <a:p>
            <a:pPr algn="ctr" eaLnBrk="1" hangingPunct="1"/>
            <a:r>
              <a:rPr kumimoji="1" lang="en-US" altLang="en-US" b="1">
                <a:ea typeface="MS PGothic" pitchFamily="34" charset="-128"/>
              </a:rPr>
              <a:t>đến trường, em </a:t>
            </a:r>
          </a:p>
          <a:p>
            <a:pPr algn="ctr" eaLnBrk="1" hangingPunct="1"/>
            <a:r>
              <a:rPr kumimoji="1" lang="en-US" altLang="en-US" b="1">
                <a:ea typeface="MS PGothic" pitchFamily="34" charset="-128"/>
              </a:rPr>
              <a:t>thường gặp các biển </a:t>
            </a:r>
          </a:p>
          <a:p>
            <a:pPr algn="ctr" eaLnBrk="1" hangingPunct="1"/>
            <a:r>
              <a:rPr kumimoji="1" lang="en-US" altLang="en-US" b="1">
                <a:ea typeface="MS PGothic" pitchFamily="34" charset="-128"/>
              </a:rPr>
              <a:t>báo hiệu có hình </a:t>
            </a:r>
          </a:p>
          <a:p>
            <a:pPr algn="ctr" eaLnBrk="1" hangingPunct="1"/>
            <a:r>
              <a:rPr kumimoji="1" lang="en-US" altLang="en-US" b="1">
                <a:ea typeface="MS PGothic" pitchFamily="34" charset="-128"/>
              </a:rPr>
              <a:t>dáng và màu</a:t>
            </a:r>
          </a:p>
          <a:p>
            <a:pPr algn="ctr" eaLnBrk="1" hangingPunct="1"/>
            <a:r>
              <a:rPr kumimoji="1" lang="en-US" altLang="en-US" b="1">
                <a:ea typeface="MS PGothic" pitchFamily="34" charset="-128"/>
              </a:rPr>
              <a:t>sắc như thế nào?</a:t>
            </a:r>
          </a:p>
        </p:txBody>
      </p:sp>
    </p:spTree>
    <p:extLst>
      <p:ext uri="{BB962C8B-B14F-4D97-AF65-F5344CB8AC3E}">
        <p14:creationId xmlns:p14="http://schemas.microsoft.com/office/powerpoint/2010/main" xmlns="" val="237527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81" t="62679" r="73796" b="23038"/>
          <a:stretch>
            <a:fillRect/>
          </a:stretch>
        </p:blipFill>
        <p:spPr bwMode="auto">
          <a:xfrm>
            <a:off x="2428875" y="4967288"/>
            <a:ext cx="10429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927" t="41251" r="49689" b="43571"/>
          <a:stretch>
            <a:fillRect/>
          </a:stretch>
        </p:blipFill>
        <p:spPr bwMode="auto">
          <a:xfrm>
            <a:off x="2443163" y="37909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75" t="61784" r="37634" b="22144"/>
          <a:stretch>
            <a:fillRect/>
          </a:stretch>
        </p:blipFill>
        <p:spPr bwMode="auto">
          <a:xfrm>
            <a:off x="2555875" y="5881688"/>
            <a:ext cx="9001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11" t="40359" r="71786" b="43571"/>
          <a:stretch>
            <a:fillRect/>
          </a:stretch>
        </p:blipFill>
        <p:spPr bwMode="auto">
          <a:xfrm>
            <a:off x="2362200" y="2719388"/>
            <a:ext cx="12954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99" t="18932" r="38414" b="64999"/>
          <a:stretch>
            <a:fillRect/>
          </a:stretch>
        </p:blipFill>
        <p:spPr bwMode="auto">
          <a:xfrm>
            <a:off x="2420938" y="1522413"/>
            <a:ext cx="1066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351896" y="1848428"/>
            <a:ext cx="2438400" cy="369332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b="1" dirty="0" err="1"/>
              <a:t>Cấm</a:t>
            </a:r>
            <a:r>
              <a:rPr lang="en-US" b="1" dirty="0"/>
              <a:t> </a:t>
            </a:r>
            <a:r>
              <a:rPr lang="en-US" b="1" dirty="0" err="1"/>
              <a:t>đi</a:t>
            </a:r>
            <a:r>
              <a:rPr lang="en-US" b="1" dirty="0"/>
              <a:t> </a:t>
            </a:r>
            <a:r>
              <a:rPr lang="en-US" b="1" dirty="0" err="1"/>
              <a:t>ngược</a:t>
            </a:r>
            <a:r>
              <a:rPr lang="en-US" b="1" dirty="0"/>
              <a:t> </a:t>
            </a:r>
            <a:r>
              <a:rPr lang="en-US" b="1" dirty="0" err="1"/>
              <a:t>chiều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324600" y="2920425"/>
            <a:ext cx="2438400" cy="584775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1600" b="1" dirty="0"/>
              <a:t>  </a:t>
            </a:r>
            <a:r>
              <a:rPr lang="en-US" sz="1600" b="1" dirty="0" err="1"/>
              <a:t>Giao</a:t>
            </a:r>
            <a:r>
              <a:rPr lang="en-US" sz="1600" b="1" dirty="0"/>
              <a:t> </a:t>
            </a:r>
            <a:r>
              <a:rPr lang="en-US" sz="1600" b="1" dirty="0" err="1"/>
              <a:t>nhau</a:t>
            </a:r>
            <a:r>
              <a:rPr lang="en-US" sz="1600" b="1" dirty="0"/>
              <a:t> </a:t>
            </a:r>
            <a:r>
              <a:rPr lang="en-US" sz="1600" b="1" dirty="0" err="1"/>
              <a:t>với</a:t>
            </a:r>
            <a:r>
              <a:rPr lang="en-US" sz="1600" b="1" dirty="0"/>
              <a:t> </a:t>
            </a:r>
            <a:r>
              <a:rPr lang="en-US" sz="1600" b="1" dirty="0" err="1"/>
              <a:t>đường</a:t>
            </a:r>
            <a:r>
              <a:rPr lang="en-US" sz="1600" b="1" dirty="0"/>
              <a:t> </a:t>
            </a:r>
            <a:r>
              <a:rPr lang="en-US" sz="1600" b="1" dirty="0" err="1"/>
              <a:t>sắt</a:t>
            </a:r>
            <a:r>
              <a:rPr lang="en-US" sz="1600" b="1" dirty="0"/>
              <a:t> </a:t>
            </a:r>
            <a:r>
              <a:rPr lang="en-US" sz="1600" b="1" dirty="0" err="1"/>
              <a:t>không</a:t>
            </a:r>
            <a:r>
              <a:rPr lang="en-US" sz="1600" b="1" dirty="0"/>
              <a:t> </a:t>
            </a:r>
            <a:r>
              <a:rPr lang="en-US" sz="1600" b="1" dirty="0" err="1"/>
              <a:t>có</a:t>
            </a:r>
            <a:r>
              <a:rPr lang="en-US" sz="1600" b="1" dirty="0"/>
              <a:t> </a:t>
            </a:r>
            <a:r>
              <a:rPr lang="en-US" sz="1600" b="1" dirty="0" err="1"/>
              <a:t>rào</a:t>
            </a:r>
            <a:r>
              <a:rPr lang="en-US" sz="1600" b="1" dirty="0"/>
              <a:t> </a:t>
            </a:r>
            <a:r>
              <a:rPr lang="en-US" sz="1600" b="1" dirty="0" err="1"/>
              <a:t>chắn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315496" y="5826663"/>
            <a:ext cx="2447504" cy="646331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b="1" dirty="0" err="1"/>
              <a:t>Đường</a:t>
            </a:r>
            <a:r>
              <a:rPr lang="en-US" b="1" dirty="0"/>
              <a:t> </a:t>
            </a:r>
            <a:r>
              <a:rPr lang="en-US" b="1" dirty="0" err="1"/>
              <a:t>dành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endParaRPr lang="en-US" b="1" dirty="0"/>
          </a:p>
          <a:p>
            <a:pPr algn="ctr" eaLnBrk="1" hangingPunct="1">
              <a:defRPr/>
            </a:pPr>
            <a:r>
              <a:rPr lang="en-US" b="1" dirty="0"/>
              <a:t> </a:t>
            </a:r>
            <a:r>
              <a:rPr lang="en-US" b="1" dirty="0" err="1"/>
              <a:t>xe</a:t>
            </a:r>
            <a:r>
              <a:rPr lang="en-US" b="1" dirty="0"/>
              <a:t> </a:t>
            </a:r>
            <a:r>
              <a:rPr lang="en-US" b="1" dirty="0" err="1"/>
              <a:t>thô</a:t>
            </a:r>
            <a:r>
              <a:rPr lang="en-US" b="1" dirty="0"/>
              <a:t> </a:t>
            </a:r>
            <a:r>
              <a:rPr lang="en-US" b="1" dirty="0" err="1"/>
              <a:t>sơ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21179" y="4848747"/>
            <a:ext cx="2441821" cy="646331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b="1" dirty="0" err="1"/>
              <a:t>Đường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đi</a:t>
            </a:r>
            <a:r>
              <a:rPr lang="en-US" b="1" dirty="0"/>
              <a:t> </a:t>
            </a:r>
            <a:r>
              <a:rPr lang="en-US" b="1" dirty="0" err="1"/>
              <a:t>bộ</a:t>
            </a:r>
            <a:endParaRPr lang="en-US" b="1" dirty="0"/>
          </a:p>
          <a:p>
            <a:pPr algn="ctr" eaLnBrk="1" hangingPunct="1">
              <a:defRPr/>
            </a:pPr>
            <a:r>
              <a:rPr lang="en-US" b="1" dirty="0"/>
              <a:t>      sang </a:t>
            </a:r>
            <a:r>
              <a:rPr lang="en-US" b="1" dirty="0" err="1"/>
              <a:t>ngang</a:t>
            </a:r>
            <a:r>
              <a:rPr lang="en-US" b="1" dirty="0"/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1183" y="4155757"/>
            <a:ext cx="2441817" cy="369332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b="1" dirty="0" err="1"/>
              <a:t>Nơi</a:t>
            </a:r>
            <a:r>
              <a:rPr lang="en-US" b="1" dirty="0"/>
              <a:t> </a:t>
            </a:r>
            <a:r>
              <a:rPr lang="en-US" b="1" dirty="0" err="1"/>
              <a:t>đỗ</a:t>
            </a:r>
            <a:r>
              <a:rPr lang="en-US" b="1" dirty="0"/>
              <a:t> </a:t>
            </a:r>
            <a:r>
              <a:rPr lang="en-US" b="1" dirty="0" err="1"/>
              <a:t>xe</a:t>
            </a:r>
            <a:r>
              <a:rPr lang="en-US" b="1" dirty="0"/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51896" y="892035"/>
            <a:ext cx="2438400" cy="369332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b="1" dirty="0" err="1"/>
              <a:t>Cấm</a:t>
            </a:r>
            <a:r>
              <a:rPr lang="en-US" b="1" dirty="0"/>
              <a:t> </a:t>
            </a:r>
            <a:r>
              <a:rPr lang="en-US" b="1" dirty="0" err="1"/>
              <a:t>rẽ</a:t>
            </a:r>
            <a:r>
              <a:rPr lang="en-US" b="1" dirty="0"/>
              <a:t> </a:t>
            </a:r>
            <a:r>
              <a:rPr lang="en-US" b="1" dirty="0" err="1"/>
              <a:t>phải</a:t>
            </a:r>
            <a:endParaRPr lang="en-US" b="1" dirty="0"/>
          </a:p>
        </p:txBody>
      </p:sp>
      <p:sp>
        <p:nvSpPr>
          <p:cNvPr id="138253" name="Oval 35"/>
          <p:cNvSpPr>
            <a:spLocks noChangeArrowheads="1"/>
          </p:cNvSpPr>
          <p:nvPr/>
        </p:nvSpPr>
        <p:spPr bwMode="auto">
          <a:xfrm>
            <a:off x="3886200" y="800100"/>
            <a:ext cx="457200" cy="476250"/>
          </a:xfrm>
          <a:prstGeom prst="ellipse">
            <a:avLst/>
          </a:prstGeom>
          <a:noFill/>
          <a:ln w="28575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16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38254" name="Oval 36"/>
          <p:cNvSpPr>
            <a:spLocks noChangeArrowheads="1"/>
          </p:cNvSpPr>
          <p:nvPr/>
        </p:nvSpPr>
        <p:spPr bwMode="auto">
          <a:xfrm>
            <a:off x="3886200" y="1885950"/>
            <a:ext cx="457200" cy="476250"/>
          </a:xfrm>
          <a:prstGeom prst="ellipse">
            <a:avLst/>
          </a:prstGeom>
          <a:noFill/>
          <a:ln w="28575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16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8255" name="Oval 37"/>
          <p:cNvSpPr>
            <a:spLocks noChangeArrowheads="1"/>
          </p:cNvSpPr>
          <p:nvPr/>
        </p:nvSpPr>
        <p:spPr bwMode="auto">
          <a:xfrm>
            <a:off x="3921125" y="2952750"/>
            <a:ext cx="457200" cy="476250"/>
          </a:xfrm>
          <a:prstGeom prst="ellipse">
            <a:avLst/>
          </a:prstGeom>
          <a:noFill/>
          <a:ln w="28575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16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256" name="Oval 38"/>
          <p:cNvSpPr>
            <a:spLocks noChangeArrowheads="1"/>
          </p:cNvSpPr>
          <p:nvPr/>
        </p:nvSpPr>
        <p:spPr bwMode="auto">
          <a:xfrm>
            <a:off x="3935413" y="4008438"/>
            <a:ext cx="457200" cy="476250"/>
          </a:xfrm>
          <a:prstGeom prst="ellipse">
            <a:avLst/>
          </a:prstGeom>
          <a:noFill/>
          <a:ln w="28575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16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38257" name="Oval 39"/>
          <p:cNvSpPr>
            <a:spLocks noChangeArrowheads="1"/>
          </p:cNvSpPr>
          <p:nvPr/>
        </p:nvSpPr>
        <p:spPr bwMode="auto">
          <a:xfrm>
            <a:off x="3935413" y="5151438"/>
            <a:ext cx="457200" cy="476250"/>
          </a:xfrm>
          <a:prstGeom prst="ellipse">
            <a:avLst/>
          </a:prstGeom>
          <a:noFill/>
          <a:ln w="28575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16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38258" name="Oval 40"/>
          <p:cNvSpPr>
            <a:spLocks noChangeArrowheads="1"/>
          </p:cNvSpPr>
          <p:nvPr/>
        </p:nvSpPr>
        <p:spPr bwMode="auto">
          <a:xfrm>
            <a:off x="3956050" y="6019800"/>
            <a:ext cx="457200" cy="476250"/>
          </a:xfrm>
          <a:prstGeom prst="ellipse">
            <a:avLst/>
          </a:prstGeom>
          <a:noFill/>
          <a:ln w="28575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1600" b="1">
                <a:solidFill>
                  <a:srgbClr val="00B050"/>
                </a:solidFill>
              </a:rPr>
              <a:t>6</a:t>
            </a:r>
          </a:p>
        </p:txBody>
      </p: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>
            <a:off x="4343400" y="1066800"/>
            <a:ext cx="1524000" cy="9144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  <a:stCxn id="138254" idx="6"/>
          </p:cNvCxnSpPr>
          <p:nvPr/>
        </p:nvCxnSpPr>
        <p:spPr bwMode="auto">
          <a:xfrm flipV="1">
            <a:off x="4343400" y="1066800"/>
            <a:ext cx="1524000" cy="10572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  <a:stCxn id="138255" idx="6"/>
          </p:cNvCxnSpPr>
          <p:nvPr/>
        </p:nvCxnSpPr>
        <p:spPr bwMode="auto">
          <a:xfrm flipV="1">
            <a:off x="4378325" y="3181350"/>
            <a:ext cx="1489075" cy="95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  <a:stCxn id="138256" idx="6"/>
          </p:cNvCxnSpPr>
          <p:nvPr/>
        </p:nvCxnSpPr>
        <p:spPr bwMode="auto">
          <a:xfrm>
            <a:off x="4392613" y="4246563"/>
            <a:ext cx="1474787" cy="19256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" name="Straight Arrow Connector 52"/>
          <p:cNvCxnSpPr>
            <a:cxnSpLocks noChangeShapeType="1"/>
            <a:stCxn id="138257" idx="6"/>
          </p:cNvCxnSpPr>
          <p:nvPr/>
        </p:nvCxnSpPr>
        <p:spPr bwMode="auto">
          <a:xfrm flipV="1">
            <a:off x="4392613" y="4389438"/>
            <a:ext cx="1474787" cy="10001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" name="Straight Arrow Connector 54"/>
          <p:cNvCxnSpPr>
            <a:cxnSpLocks noChangeShapeType="1"/>
            <a:stCxn id="138258" idx="6"/>
          </p:cNvCxnSpPr>
          <p:nvPr/>
        </p:nvCxnSpPr>
        <p:spPr bwMode="auto">
          <a:xfrm flipV="1">
            <a:off x="4413250" y="5257800"/>
            <a:ext cx="1530350" cy="10001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Rectangle 58"/>
          <p:cNvSpPr/>
          <p:nvPr/>
        </p:nvSpPr>
        <p:spPr bwMode="auto">
          <a:xfrm>
            <a:off x="76200" y="1321793"/>
            <a:ext cx="1828800" cy="646331"/>
          </a:xfrm>
          <a:prstGeom prst="rect">
            <a:avLst/>
          </a:prstGeom>
          <a:noFill/>
          <a:ln w="9525" cap="flat" cmpd="sng" algn="ctr">
            <a:solidFill>
              <a:srgbClr val="FF09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Nhóm</a:t>
            </a:r>
            <a:r>
              <a:rPr lang="en-US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biển</a:t>
            </a:r>
            <a:r>
              <a:rPr lang="en-US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báo</a:t>
            </a:r>
            <a:r>
              <a:rPr lang="en-US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cấm</a:t>
            </a:r>
            <a:endParaRPr lang="en-US" dirty="0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4592" y="2911878"/>
            <a:ext cx="1828800" cy="646331"/>
          </a:xfrm>
          <a:prstGeom prst="rect">
            <a:avLst/>
          </a:prstGeom>
          <a:noFill/>
          <a:ln w="9525" cap="flat" cmpd="sng" algn="ctr">
            <a:solidFill>
              <a:srgbClr val="FF09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Nhóm</a:t>
            </a:r>
            <a:r>
              <a:rPr lang="en-US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biển</a:t>
            </a:r>
            <a:r>
              <a:rPr lang="en-US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báo</a:t>
            </a:r>
            <a:r>
              <a:rPr lang="en-US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nguy</a:t>
            </a:r>
            <a:r>
              <a:rPr lang="en-US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hiểm</a:t>
            </a:r>
            <a:endParaRPr lang="en-US" dirty="0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4592" y="4001869"/>
            <a:ext cx="1828800" cy="646331"/>
          </a:xfrm>
          <a:prstGeom prst="rect">
            <a:avLst/>
          </a:prstGeom>
          <a:noFill/>
          <a:ln w="9525" cap="flat" cmpd="sng" algn="ctr">
            <a:solidFill>
              <a:srgbClr val="FF09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Nhóm</a:t>
            </a:r>
            <a:r>
              <a:rPr lang="en-US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biển</a:t>
            </a:r>
            <a:r>
              <a:rPr lang="en-US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báo</a:t>
            </a:r>
            <a:r>
              <a:rPr lang="en-US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hiệu</a:t>
            </a:r>
            <a:r>
              <a:rPr lang="en-US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lệnh</a:t>
            </a:r>
            <a:endParaRPr lang="en-US" dirty="0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8240" y="5471277"/>
            <a:ext cx="1752600" cy="646331"/>
          </a:xfrm>
          <a:prstGeom prst="rect">
            <a:avLst/>
          </a:prstGeom>
          <a:noFill/>
          <a:ln w="9525" cap="flat" cmpd="sng" algn="ctr">
            <a:solidFill>
              <a:srgbClr val="FF09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Nhóm</a:t>
            </a:r>
            <a:r>
              <a:rPr lang="en-US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biển</a:t>
            </a:r>
            <a:r>
              <a:rPr lang="en-US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báo</a:t>
            </a:r>
            <a:r>
              <a:rPr lang="en-US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chỉ</a:t>
            </a:r>
            <a:r>
              <a:rPr lang="en-US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Arial" charset="0"/>
                <a:cs typeface="Arial" charset="0"/>
              </a:rPr>
              <a:t>dẫn</a:t>
            </a:r>
            <a:endParaRPr lang="en-US" dirty="0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eft Brace 50"/>
          <p:cNvSpPr>
            <a:spLocks/>
          </p:cNvSpPr>
          <p:nvPr/>
        </p:nvSpPr>
        <p:spPr bwMode="auto">
          <a:xfrm>
            <a:off x="2057400" y="520700"/>
            <a:ext cx="228600" cy="20574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38270" name="Rectangle 69"/>
          <p:cNvSpPr>
            <a:spLocks noChangeArrowheads="1"/>
          </p:cNvSpPr>
          <p:nvPr/>
        </p:nvSpPr>
        <p:spPr bwMode="auto">
          <a:xfrm>
            <a:off x="5953125" y="8334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BA16AE"/>
                </a:solidFill>
              </a:rPr>
              <a:t>a</a:t>
            </a:r>
          </a:p>
        </p:txBody>
      </p:sp>
      <p:sp>
        <p:nvSpPr>
          <p:cNvPr id="138271" name="Rectangle 77"/>
          <p:cNvSpPr>
            <a:spLocks noChangeArrowheads="1"/>
          </p:cNvSpPr>
          <p:nvPr/>
        </p:nvSpPr>
        <p:spPr bwMode="auto">
          <a:xfrm>
            <a:off x="5953125" y="175260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BA16AE"/>
                </a:solidFill>
              </a:rPr>
              <a:t>b</a:t>
            </a:r>
          </a:p>
        </p:txBody>
      </p:sp>
      <p:sp>
        <p:nvSpPr>
          <p:cNvPr id="138272" name="Rectangle 78"/>
          <p:cNvSpPr>
            <a:spLocks noChangeArrowheads="1"/>
          </p:cNvSpPr>
          <p:nvPr/>
        </p:nvSpPr>
        <p:spPr bwMode="auto">
          <a:xfrm>
            <a:off x="5935663" y="294957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BA16AE"/>
                </a:solidFill>
              </a:rPr>
              <a:t>c</a:t>
            </a:r>
          </a:p>
        </p:txBody>
      </p:sp>
      <p:sp>
        <p:nvSpPr>
          <p:cNvPr id="138273" name="Rectangle 79"/>
          <p:cNvSpPr>
            <a:spLocks noChangeArrowheads="1"/>
          </p:cNvSpPr>
          <p:nvPr/>
        </p:nvSpPr>
        <p:spPr bwMode="auto">
          <a:xfrm>
            <a:off x="5943600" y="411003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BA16AE"/>
                </a:solidFill>
              </a:rPr>
              <a:t>d</a:t>
            </a:r>
          </a:p>
        </p:txBody>
      </p:sp>
      <p:sp>
        <p:nvSpPr>
          <p:cNvPr id="138274" name="Rectangle 80"/>
          <p:cNvSpPr>
            <a:spLocks noChangeArrowheads="1"/>
          </p:cNvSpPr>
          <p:nvPr/>
        </p:nvSpPr>
        <p:spPr bwMode="auto">
          <a:xfrm>
            <a:off x="5943600" y="493395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BA16AE"/>
                </a:solidFill>
              </a:rPr>
              <a:t>e</a:t>
            </a:r>
          </a:p>
        </p:txBody>
      </p:sp>
      <p:sp>
        <p:nvSpPr>
          <p:cNvPr id="138275" name="Rectangle 81"/>
          <p:cNvSpPr>
            <a:spLocks noChangeArrowheads="1"/>
          </p:cNvSpPr>
          <p:nvPr/>
        </p:nvSpPr>
        <p:spPr bwMode="auto">
          <a:xfrm>
            <a:off x="5984875" y="59436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BA16AE"/>
                </a:solidFill>
              </a:rPr>
              <a:t>f</a:t>
            </a:r>
          </a:p>
        </p:txBody>
      </p:sp>
      <p:sp>
        <p:nvSpPr>
          <p:cNvPr id="46" name="Left Brace 45"/>
          <p:cNvSpPr>
            <a:spLocks/>
          </p:cNvSpPr>
          <p:nvPr/>
        </p:nvSpPr>
        <p:spPr bwMode="auto">
          <a:xfrm>
            <a:off x="2057400" y="2743200"/>
            <a:ext cx="228600" cy="990600"/>
          </a:xfrm>
          <a:prstGeom prst="leftBrace">
            <a:avLst>
              <a:gd name="adj1" fmla="val 8326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50" name="Left Brace 49"/>
          <p:cNvSpPr>
            <a:spLocks/>
          </p:cNvSpPr>
          <p:nvPr/>
        </p:nvSpPr>
        <p:spPr bwMode="auto">
          <a:xfrm>
            <a:off x="2057400" y="3844925"/>
            <a:ext cx="228600" cy="990600"/>
          </a:xfrm>
          <a:prstGeom prst="leftBrace">
            <a:avLst>
              <a:gd name="adj1" fmla="val 8326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54" name="Left Brace 53"/>
          <p:cNvSpPr>
            <a:spLocks/>
          </p:cNvSpPr>
          <p:nvPr/>
        </p:nvSpPr>
        <p:spPr bwMode="auto">
          <a:xfrm>
            <a:off x="2057400" y="4926013"/>
            <a:ext cx="228600" cy="19050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3827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2863"/>
            <a:ext cx="490538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464898D-E779-4822-A056-3E1627AA96FE}" type="slidenum">
              <a:rPr lang="en-US" altLang="en-US" sz="1800" b="1"/>
              <a:pPr/>
              <a:t>2</a:t>
            </a:fld>
            <a:endParaRPr lang="en-US" altLang="en-US" sz="1800" b="1"/>
          </a:p>
        </p:txBody>
      </p:sp>
      <p:pic>
        <p:nvPicPr>
          <p:cNvPr id="138280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863" y="411163"/>
            <a:ext cx="12207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81" name="TextBox 2"/>
          <p:cNvSpPr txBox="1">
            <a:spLocks noChangeArrowheads="1"/>
          </p:cNvSpPr>
          <p:nvPr/>
        </p:nvSpPr>
        <p:spPr bwMode="auto">
          <a:xfrm>
            <a:off x="412750" y="-22225"/>
            <a:ext cx="8001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1" lang="en-US" altLang="en-US" sz="2800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Trò chơi: Nhận biết biển báo giao thông</a:t>
            </a:r>
          </a:p>
          <a:p>
            <a:pPr algn="ctr"/>
            <a:endParaRPr lang="en-US" altLang="en-US" sz="1800">
              <a:ea typeface="MS PGothic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76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6" grpId="0" animBg="1"/>
      <p:bldP spid="50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247032" y="1156136"/>
            <a:ext cx="5715000" cy="250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450" b="1" dirty="0">
                <a:solidFill>
                  <a:srgbClr val="BA16AE"/>
                </a:solidFill>
              </a:rPr>
              <a:t> </a:t>
            </a:r>
            <a:r>
              <a:rPr lang="en-US" sz="1450" b="1" dirty="0" err="1">
                <a:solidFill>
                  <a:srgbClr val="BA16AE"/>
                </a:solidFill>
              </a:rPr>
              <a:t>Hình</a:t>
            </a:r>
            <a:r>
              <a:rPr lang="en-US" sz="1450" b="1" dirty="0">
                <a:solidFill>
                  <a:srgbClr val="BA16AE"/>
                </a:solidFill>
              </a:rPr>
              <a:t> </a:t>
            </a:r>
            <a:r>
              <a:rPr lang="en-US" sz="1450" b="1" dirty="0" err="1">
                <a:solidFill>
                  <a:srgbClr val="BA16AE"/>
                </a:solidFill>
              </a:rPr>
              <a:t>dạng</a:t>
            </a:r>
            <a:r>
              <a:rPr lang="en-US" sz="1450" b="1" dirty="0">
                <a:solidFill>
                  <a:srgbClr val="BA16AE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450" b="1" dirty="0"/>
              <a:t>+ </a:t>
            </a:r>
            <a:r>
              <a:rPr lang="en-US" sz="1450" b="1" dirty="0" err="1"/>
              <a:t>Hầu</a:t>
            </a:r>
            <a:r>
              <a:rPr lang="en-US" sz="1450" b="1" dirty="0"/>
              <a:t> </a:t>
            </a:r>
            <a:r>
              <a:rPr lang="en-US" sz="1450" b="1" dirty="0" err="1"/>
              <a:t>hết</a:t>
            </a:r>
            <a:r>
              <a:rPr lang="en-US" sz="1450" b="1" dirty="0"/>
              <a:t> </a:t>
            </a:r>
            <a:r>
              <a:rPr lang="en-US" sz="1450" b="1" dirty="0" err="1"/>
              <a:t>các</a:t>
            </a:r>
            <a:r>
              <a:rPr lang="en-US" sz="1450" b="1" dirty="0"/>
              <a:t> </a:t>
            </a:r>
            <a:r>
              <a:rPr lang="en-US" sz="1450" b="1" dirty="0" err="1"/>
              <a:t>hình</a:t>
            </a:r>
            <a:r>
              <a:rPr lang="en-US" sz="1450" b="1" dirty="0"/>
              <a:t> </a:t>
            </a:r>
            <a:r>
              <a:rPr lang="en-US" sz="1450" b="1" dirty="0" err="1"/>
              <a:t>có</a:t>
            </a:r>
            <a:r>
              <a:rPr lang="en-US" sz="1450" b="1" dirty="0"/>
              <a:t> </a:t>
            </a:r>
            <a:r>
              <a:rPr lang="en-US" sz="1450" b="1" dirty="0" err="1"/>
              <a:t>viền</a:t>
            </a:r>
            <a:r>
              <a:rPr lang="en-US" sz="1450" b="1" dirty="0"/>
              <a:t> </a:t>
            </a:r>
            <a:r>
              <a:rPr lang="en-US" sz="1450" b="1" dirty="0" err="1"/>
              <a:t>đỏ</a:t>
            </a:r>
            <a:r>
              <a:rPr lang="en-US" sz="1450" b="1" dirty="0"/>
              <a:t>, </a:t>
            </a:r>
            <a:r>
              <a:rPr lang="en-US" sz="1450" b="1" dirty="0" err="1"/>
              <a:t>nền</a:t>
            </a:r>
            <a:r>
              <a:rPr lang="en-US" sz="1450" b="1" dirty="0"/>
              <a:t> </a:t>
            </a:r>
            <a:r>
              <a:rPr lang="en-US" sz="1450" b="1" dirty="0" err="1"/>
              <a:t>trắng</a:t>
            </a:r>
            <a:r>
              <a:rPr lang="en-US" sz="1450" b="1" dirty="0"/>
              <a:t>, </a:t>
            </a:r>
            <a:r>
              <a:rPr lang="en-US" sz="1450" b="1" dirty="0" err="1"/>
              <a:t>hình</a:t>
            </a:r>
            <a:r>
              <a:rPr lang="en-US" sz="1450" b="1" dirty="0"/>
              <a:t> </a:t>
            </a:r>
            <a:r>
              <a:rPr lang="en-US" sz="1450" b="1" dirty="0" err="1"/>
              <a:t>vẽ</a:t>
            </a:r>
            <a:r>
              <a:rPr lang="en-US" sz="1450" b="1" dirty="0"/>
              <a:t> </a:t>
            </a:r>
            <a:r>
              <a:rPr lang="en-US" sz="1450" b="1" dirty="0" err="1"/>
              <a:t>màu</a:t>
            </a:r>
            <a:r>
              <a:rPr lang="en-US" sz="1450" b="1" dirty="0"/>
              <a:t> </a:t>
            </a:r>
            <a:r>
              <a:rPr lang="en-US" sz="1450" b="1" dirty="0" err="1"/>
              <a:t>đen</a:t>
            </a:r>
            <a:r>
              <a:rPr lang="en-US" sz="1450" b="1" dirty="0"/>
              <a:t> </a:t>
            </a:r>
            <a:r>
              <a:rPr lang="en-US" sz="1450" b="1" dirty="0" err="1"/>
              <a:t>đặc</a:t>
            </a:r>
            <a:r>
              <a:rPr lang="en-US" sz="1450" b="1" dirty="0"/>
              <a:t> </a:t>
            </a:r>
            <a:r>
              <a:rPr lang="en-US" sz="1450" b="1" dirty="0" err="1"/>
              <a:t>trưng</a:t>
            </a:r>
            <a:r>
              <a:rPr lang="en-US" sz="1450" b="1" dirty="0"/>
              <a:t> </a:t>
            </a:r>
            <a:r>
              <a:rPr lang="en-US" sz="1450" b="1" dirty="0" err="1"/>
              <a:t>cho</a:t>
            </a:r>
            <a:r>
              <a:rPr lang="en-US" sz="1450" b="1" dirty="0"/>
              <a:t> </a:t>
            </a:r>
            <a:r>
              <a:rPr lang="en-US" sz="1450" b="1" dirty="0" err="1"/>
              <a:t>điều</a:t>
            </a:r>
            <a:r>
              <a:rPr lang="en-US" sz="1450" b="1" dirty="0"/>
              <a:t> </a:t>
            </a:r>
            <a:r>
              <a:rPr lang="en-US" sz="1450" b="1" dirty="0" err="1"/>
              <a:t>cấm</a:t>
            </a:r>
            <a:r>
              <a:rPr lang="en-US" sz="1450" b="1" dirty="0"/>
              <a:t> </a:t>
            </a:r>
            <a:r>
              <a:rPr lang="en-US" sz="1450" b="1" dirty="0" err="1"/>
              <a:t>hoặc</a:t>
            </a:r>
            <a:r>
              <a:rPr lang="en-US" sz="1450" b="1" dirty="0"/>
              <a:t> </a:t>
            </a:r>
            <a:r>
              <a:rPr lang="en-US" sz="1450" b="1" dirty="0" err="1"/>
              <a:t>hạn</a:t>
            </a:r>
            <a:r>
              <a:rPr lang="en-US" sz="1450" b="1" dirty="0"/>
              <a:t> </a:t>
            </a:r>
            <a:r>
              <a:rPr lang="en-US" sz="1450" b="1" dirty="0" err="1"/>
              <a:t>chế</a:t>
            </a:r>
            <a:endParaRPr lang="en-US" sz="145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1450" b="1" dirty="0"/>
              <a:t>+ </a:t>
            </a:r>
            <a:r>
              <a:rPr lang="en-US" sz="1450" b="1" dirty="0" err="1"/>
              <a:t>Hình</a:t>
            </a:r>
            <a:r>
              <a:rPr lang="en-US" sz="1450" b="1" dirty="0"/>
              <a:t> </a:t>
            </a:r>
            <a:r>
              <a:rPr lang="en-US" sz="1450" b="1" dirty="0" err="1"/>
              <a:t>tròn</a:t>
            </a:r>
            <a:r>
              <a:rPr lang="en-US" sz="1450" b="1" dirty="0"/>
              <a:t>, </a:t>
            </a:r>
            <a:r>
              <a:rPr lang="en-US" sz="1450" b="1" dirty="0" err="1"/>
              <a:t>trừ</a:t>
            </a:r>
            <a:r>
              <a:rPr lang="en-US" sz="1450" b="1" dirty="0"/>
              <a:t> </a:t>
            </a:r>
            <a:r>
              <a:rPr lang="en-US" sz="1450" b="1" dirty="0" err="1"/>
              <a:t>biển</a:t>
            </a:r>
            <a:r>
              <a:rPr lang="en-US" sz="1450" b="1" dirty="0"/>
              <a:t> “</a:t>
            </a:r>
            <a:r>
              <a:rPr lang="en-US" sz="1450" b="1" dirty="0" err="1"/>
              <a:t>Dừng</a:t>
            </a:r>
            <a:r>
              <a:rPr lang="en-US" sz="1450" b="1" dirty="0"/>
              <a:t> </a:t>
            </a:r>
            <a:r>
              <a:rPr lang="en-US" sz="1450" b="1" dirty="0" err="1"/>
              <a:t>lại</a:t>
            </a:r>
            <a:r>
              <a:rPr lang="en-US" sz="1450" b="1" dirty="0"/>
              <a:t>” </a:t>
            </a:r>
            <a:r>
              <a:rPr lang="en-US" sz="1450" b="1" dirty="0" err="1"/>
              <a:t>có</a:t>
            </a:r>
            <a:r>
              <a:rPr lang="en-US" sz="1450" b="1" dirty="0"/>
              <a:t> </a:t>
            </a:r>
            <a:r>
              <a:rPr lang="en-US" sz="1450" b="1" dirty="0" err="1"/>
              <a:t>hình</a:t>
            </a:r>
            <a:r>
              <a:rPr lang="en-US" sz="1450" b="1" dirty="0"/>
              <a:t> 8 </a:t>
            </a:r>
            <a:r>
              <a:rPr lang="en-US" sz="1450" b="1" dirty="0" err="1"/>
              <a:t>cạnh</a:t>
            </a:r>
            <a:r>
              <a:rPr lang="en-US" sz="1450" b="1" dirty="0"/>
              <a:t> </a:t>
            </a:r>
            <a:r>
              <a:rPr lang="en-US" sz="1450" b="1" dirty="0" err="1"/>
              <a:t>đều</a:t>
            </a:r>
            <a:endParaRPr lang="en-US" sz="145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450" b="1" dirty="0">
                <a:solidFill>
                  <a:srgbClr val="BA16AE"/>
                </a:solidFill>
              </a:rPr>
              <a:t>Ý </a:t>
            </a:r>
            <a:r>
              <a:rPr lang="en-US" sz="1450" b="1" dirty="0" err="1">
                <a:solidFill>
                  <a:srgbClr val="BA16AE"/>
                </a:solidFill>
              </a:rPr>
              <a:t>nghĩa</a:t>
            </a:r>
            <a:r>
              <a:rPr lang="en-US" sz="1450" b="1" dirty="0">
                <a:solidFill>
                  <a:srgbClr val="BA16AE"/>
                </a:solidFill>
              </a:rPr>
              <a:t>: </a:t>
            </a:r>
            <a:r>
              <a:rPr lang="en-US" sz="1450" b="1" dirty="0">
                <a:solidFill>
                  <a:srgbClr val="FF0000"/>
                </a:solidFill>
              </a:rPr>
              <a:t/>
            </a:r>
            <a:br>
              <a:rPr lang="en-US" sz="1450" b="1" dirty="0">
                <a:solidFill>
                  <a:srgbClr val="FF0000"/>
                </a:solidFill>
              </a:rPr>
            </a:br>
            <a:r>
              <a:rPr lang="en-US" sz="1450" b="1" dirty="0"/>
              <a:t> </a:t>
            </a:r>
            <a:r>
              <a:rPr lang="en-US" sz="1450" b="1" dirty="0" err="1"/>
              <a:t>Nhằm</a:t>
            </a:r>
            <a:r>
              <a:rPr lang="en-US" sz="1450" b="1" dirty="0"/>
              <a:t> </a:t>
            </a:r>
            <a:r>
              <a:rPr lang="en-US" sz="1450" b="1" dirty="0" err="1"/>
              <a:t>báo</a:t>
            </a:r>
            <a:r>
              <a:rPr lang="en-US" sz="1450" b="1" dirty="0"/>
              <a:t> </a:t>
            </a:r>
            <a:r>
              <a:rPr lang="en-US" sz="1450" b="1" dirty="0" err="1"/>
              <a:t>điều</a:t>
            </a:r>
            <a:r>
              <a:rPr lang="en-US" sz="1450" b="1" dirty="0"/>
              <a:t> </a:t>
            </a:r>
            <a:r>
              <a:rPr lang="en-US" sz="1450" b="1" dirty="0" err="1"/>
              <a:t>cấm</a:t>
            </a:r>
            <a:r>
              <a:rPr lang="en-US" sz="1450" b="1" dirty="0"/>
              <a:t> </a:t>
            </a:r>
            <a:r>
              <a:rPr lang="en-US" sz="1450" b="1" dirty="0" err="1"/>
              <a:t>hoặc</a:t>
            </a:r>
            <a:r>
              <a:rPr lang="en-US" sz="1450" b="1" dirty="0"/>
              <a:t> </a:t>
            </a:r>
            <a:r>
              <a:rPr lang="en-US" sz="1450" b="1" dirty="0" err="1"/>
              <a:t>hạn</a:t>
            </a:r>
            <a:r>
              <a:rPr lang="en-US" sz="1450" b="1" dirty="0"/>
              <a:t> </a:t>
            </a:r>
            <a:r>
              <a:rPr lang="en-US" sz="1450" b="1" dirty="0" err="1"/>
              <a:t>chế</a:t>
            </a:r>
            <a:r>
              <a:rPr lang="en-US" sz="1450" b="1" dirty="0"/>
              <a:t> </a:t>
            </a:r>
            <a:r>
              <a:rPr lang="en-US" sz="1450" b="1" dirty="0" err="1"/>
              <a:t>mà</a:t>
            </a:r>
            <a:r>
              <a:rPr lang="en-US" sz="1450" b="1" dirty="0"/>
              <a:t> </a:t>
            </a:r>
            <a:r>
              <a:rPr lang="en-US" sz="1450" b="1" dirty="0" err="1"/>
              <a:t>người</a:t>
            </a:r>
            <a:r>
              <a:rPr lang="en-US" sz="1450" b="1" dirty="0"/>
              <a:t> </a:t>
            </a:r>
            <a:r>
              <a:rPr lang="en-US" sz="1450" b="1" dirty="0" err="1"/>
              <a:t>sử</a:t>
            </a:r>
            <a:r>
              <a:rPr lang="en-US" sz="1450" b="1" dirty="0"/>
              <a:t> </a:t>
            </a:r>
            <a:r>
              <a:rPr lang="en-US" sz="1450" b="1" dirty="0" err="1"/>
              <a:t>dụng</a:t>
            </a:r>
            <a:r>
              <a:rPr lang="en-US" sz="1450" b="1" dirty="0"/>
              <a:t> </a:t>
            </a:r>
            <a:r>
              <a:rPr lang="en-US" sz="1450" b="1" dirty="0" err="1"/>
              <a:t>phải</a:t>
            </a:r>
            <a:r>
              <a:rPr lang="en-US" sz="1450" b="1" dirty="0"/>
              <a:t> </a:t>
            </a:r>
            <a:r>
              <a:rPr lang="en-US" sz="1450" b="1" dirty="0" err="1"/>
              <a:t>tuyệt</a:t>
            </a:r>
            <a:r>
              <a:rPr lang="en-US" sz="1450" b="1" dirty="0"/>
              <a:t> </a:t>
            </a:r>
            <a:r>
              <a:rPr lang="en-US" sz="1450" b="1" dirty="0" err="1"/>
              <a:t>đối</a:t>
            </a:r>
            <a:r>
              <a:rPr lang="en-US" sz="1450" b="1" dirty="0"/>
              <a:t> </a:t>
            </a:r>
            <a:r>
              <a:rPr lang="en-US" sz="1450" b="1" dirty="0" err="1"/>
              <a:t>tuân</a:t>
            </a:r>
            <a:r>
              <a:rPr lang="en-US" sz="1450" b="1" dirty="0"/>
              <a:t> </a:t>
            </a:r>
            <a:r>
              <a:rPr lang="en-US" sz="1450" b="1" dirty="0" err="1"/>
              <a:t>theo</a:t>
            </a:r>
            <a:endParaRPr lang="en-US" sz="1450" b="1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450" b="1" dirty="0">
                <a:solidFill>
                  <a:srgbClr val="BA16AE"/>
                </a:solidFill>
              </a:rPr>
              <a:t> </a:t>
            </a:r>
            <a:r>
              <a:rPr lang="en-US" sz="1450" b="1" dirty="0" err="1">
                <a:solidFill>
                  <a:srgbClr val="BA16AE"/>
                </a:solidFill>
              </a:rPr>
              <a:t>Ví</a:t>
            </a:r>
            <a:r>
              <a:rPr lang="en-US" sz="1450" b="1" dirty="0">
                <a:solidFill>
                  <a:srgbClr val="BA16AE"/>
                </a:solidFill>
              </a:rPr>
              <a:t> </a:t>
            </a:r>
            <a:r>
              <a:rPr lang="en-US" sz="1450" b="1" dirty="0" err="1">
                <a:solidFill>
                  <a:srgbClr val="BA16AE"/>
                </a:solidFill>
              </a:rPr>
              <a:t>dụ</a:t>
            </a:r>
            <a:r>
              <a:rPr lang="en-US" sz="1450" b="1" dirty="0">
                <a:solidFill>
                  <a:srgbClr val="BA16AE"/>
                </a:solidFill>
              </a:rPr>
              <a:t>: </a:t>
            </a:r>
            <a:r>
              <a:rPr lang="en-US" sz="1450" b="1" dirty="0" err="1"/>
              <a:t>đường</a:t>
            </a:r>
            <a:r>
              <a:rPr lang="en-US" sz="1450" b="1" dirty="0"/>
              <a:t> </a:t>
            </a:r>
            <a:r>
              <a:rPr lang="en-US" sz="1450" b="1" dirty="0" err="1"/>
              <a:t>cấm</a:t>
            </a:r>
            <a:r>
              <a:rPr lang="en-US" sz="1450" b="1" dirty="0"/>
              <a:t>, </a:t>
            </a:r>
            <a:r>
              <a:rPr lang="en-US" sz="1450" b="1" dirty="0" err="1"/>
              <a:t>cấm</a:t>
            </a:r>
            <a:r>
              <a:rPr lang="en-US" sz="1450" b="1" dirty="0"/>
              <a:t> </a:t>
            </a:r>
            <a:r>
              <a:rPr lang="en-US" sz="1450" b="1" dirty="0" err="1"/>
              <a:t>máy</a:t>
            </a:r>
            <a:r>
              <a:rPr lang="en-US" sz="1450" b="1" dirty="0"/>
              <a:t> </a:t>
            </a:r>
            <a:r>
              <a:rPr lang="en-US" sz="1450" b="1" dirty="0" err="1"/>
              <a:t>kéo</a:t>
            </a:r>
            <a:r>
              <a:rPr lang="en-US" sz="1450" b="1" dirty="0"/>
              <a:t>, </a:t>
            </a:r>
            <a:r>
              <a:rPr lang="en-US" sz="1450" b="1" dirty="0" err="1"/>
              <a:t>cấm</a:t>
            </a:r>
            <a:r>
              <a:rPr lang="en-US" sz="1450" b="1" dirty="0"/>
              <a:t> </a:t>
            </a:r>
            <a:r>
              <a:rPr lang="en-US" sz="1450" b="1" dirty="0" err="1"/>
              <a:t>xe</a:t>
            </a:r>
            <a:r>
              <a:rPr lang="en-US" sz="1450" b="1" dirty="0"/>
              <a:t> </a:t>
            </a:r>
            <a:r>
              <a:rPr lang="en-US" sz="1450" b="1" dirty="0" err="1"/>
              <a:t>máy</a:t>
            </a:r>
            <a:r>
              <a:rPr lang="en-US" sz="1450" b="1" dirty="0"/>
              <a:t> …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endParaRPr lang="en-US" sz="1450" dirty="0"/>
          </a:p>
        </p:txBody>
      </p:sp>
      <p:pic>
        <p:nvPicPr>
          <p:cNvPr id="140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44" t="14583" r="44531" b="65625"/>
          <a:stretch>
            <a:fillRect/>
          </a:stretch>
        </p:blipFill>
        <p:spPr bwMode="auto">
          <a:xfrm>
            <a:off x="315913" y="2214563"/>
            <a:ext cx="122237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84" t="12846" r="4166" b="66319"/>
          <a:stretch>
            <a:fillRect/>
          </a:stretch>
        </p:blipFill>
        <p:spPr bwMode="auto">
          <a:xfrm>
            <a:off x="358775" y="914400"/>
            <a:ext cx="2447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3" name="Picture 2" descr="2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9800"/>
            <a:ext cx="1120775" cy="11207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0294" name="Group 18"/>
          <p:cNvGrpSpPr>
            <a:grpSpLocks/>
          </p:cNvGrpSpPr>
          <p:nvPr/>
        </p:nvGrpSpPr>
        <p:grpSpPr bwMode="auto">
          <a:xfrm>
            <a:off x="152400" y="685800"/>
            <a:ext cx="8839200" cy="2895600"/>
            <a:chOff x="76200" y="609600"/>
            <a:chExt cx="8915400" cy="3124200"/>
          </a:xfrm>
        </p:grpSpPr>
        <p:sp>
          <p:nvSpPr>
            <p:cNvPr id="140307" name="Rectangle 14"/>
            <p:cNvSpPr>
              <a:spLocks noChangeArrowheads="1"/>
            </p:cNvSpPr>
            <p:nvPr/>
          </p:nvSpPr>
          <p:spPr bwMode="auto">
            <a:xfrm>
              <a:off x="76200" y="609600"/>
              <a:ext cx="8915400" cy="3124200"/>
            </a:xfrm>
            <a:prstGeom prst="rect">
              <a:avLst/>
            </a:prstGeom>
            <a:noFill/>
            <a:ln w="19050" algn="ctr">
              <a:solidFill>
                <a:srgbClr val="FF33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altLang="en-US"/>
            </a:p>
          </p:txBody>
        </p:sp>
        <p:cxnSp>
          <p:nvCxnSpPr>
            <p:cNvPr id="140308" name="Straight Connector 16"/>
            <p:cNvCxnSpPr>
              <a:cxnSpLocks noChangeShapeType="1"/>
            </p:cNvCxnSpPr>
            <p:nvPr/>
          </p:nvCxnSpPr>
          <p:spPr bwMode="auto">
            <a:xfrm>
              <a:off x="3124200" y="609600"/>
              <a:ext cx="0" cy="3124200"/>
            </a:xfrm>
            <a:prstGeom prst="line">
              <a:avLst/>
            </a:prstGeom>
            <a:noFill/>
            <a:ln w="12700" algn="ctr">
              <a:solidFill>
                <a:srgbClr val="FF33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" name="Rectangle 22"/>
          <p:cNvSpPr/>
          <p:nvPr/>
        </p:nvSpPr>
        <p:spPr>
          <a:xfrm>
            <a:off x="4419600" y="685800"/>
            <a:ext cx="3233578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</a:rPr>
              <a:t>1. NHÓM BIỂN BÁO CẤM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52400" y="3810000"/>
            <a:ext cx="8839200" cy="2895600"/>
            <a:chOff x="-154371" y="609600"/>
            <a:chExt cx="8915400" cy="3124200"/>
          </a:xfrm>
        </p:grpSpPr>
        <p:sp>
          <p:nvSpPr>
            <p:cNvPr id="140305" name="Rectangle 24"/>
            <p:cNvSpPr>
              <a:spLocks noChangeArrowheads="1"/>
            </p:cNvSpPr>
            <p:nvPr/>
          </p:nvSpPr>
          <p:spPr bwMode="auto">
            <a:xfrm>
              <a:off x="-154371" y="609600"/>
              <a:ext cx="8915400" cy="3124200"/>
            </a:xfrm>
            <a:prstGeom prst="rect">
              <a:avLst/>
            </a:prstGeom>
            <a:noFill/>
            <a:ln w="19050" algn="ctr">
              <a:solidFill>
                <a:srgbClr val="FF33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altLang="en-US"/>
            </a:p>
          </p:txBody>
        </p:sp>
        <p:cxnSp>
          <p:nvCxnSpPr>
            <p:cNvPr id="140306" name="Straight Connector 25"/>
            <p:cNvCxnSpPr>
              <a:cxnSpLocks noChangeShapeType="1"/>
            </p:cNvCxnSpPr>
            <p:nvPr/>
          </p:nvCxnSpPr>
          <p:spPr bwMode="auto">
            <a:xfrm>
              <a:off x="2919905" y="609600"/>
              <a:ext cx="0" cy="3124200"/>
            </a:xfrm>
            <a:prstGeom prst="line">
              <a:avLst/>
            </a:prstGeom>
            <a:noFill/>
            <a:ln w="12700" algn="ctr">
              <a:solidFill>
                <a:srgbClr val="FF33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1029" name="Picture 2" descr="1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75" y="3921125"/>
            <a:ext cx="133191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 descr="1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3929063"/>
            <a:ext cx="13716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11" t="40359" r="71786" b="43571"/>
          <a:stretch>
            <a:fillRect/>
          </a:stretch>
        </p:blipFill>
        <p:spPr bwMode="auto">
          <a:xfrm>
            <a:off x="190500" y="5445125"/>
            <a:ext cx="149066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3254992" y="4130566"/>
            <a:ext cx="571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450" b="1" dirty="0">
                <a:solidFill>
                  <a:srgbClr val="BA16AE"/>
                </a:solidFill>
              </a:rPr>
              <a:t> </a:t>
            </a:r>
            <a:r>
              <a:rPr lang="en-US" sz="1450" b="1" dirty="0" err="1">
                <a:solidFill>
                  <a:srgbClr val="BA16AE"/>
                </a:solidFill>
              </a:rPr>
              <a:t>Hình</a:t>
            </a:r>
            <a:r>
              <a:rPr lang="en-US" sz="1450" b="1" dirty="0">
                <a:solidFill>
                  <a:srgbClr val="BA16AE"/>
                </a:solidFill>
              </a:rPr>
              <a:t> </a:t>
            </a:r>
            <a:r>
              <a:rPr lang="en-US" sz="1450" b="1" dirty="0" err="1">
                <a:solidFill>
                  <a:srgbClr val="BA16AE"/>
                </a:solidFill>
              </a:rPr>
              <a:t>dạng</a:t>
            </a:r>
            <a:r>
              <a:rPr lang="en-US" sz="1450" b="1" dirty="0">
                <a:solidFill>
                  <a:srgbClr val="BA16AE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450" b="1" dirty="0"/>
              <a:t>+ </a:t>
            </a:r>
            <a:r>
              <a:rPr lang="en-US" sz="1450" b="1" dirty="0" err="1"/>
              <a:t>Viền</a:t>
            </a:r>
            <a:r>
              <a:rPr lang="en-US" sz="1450" b="1" dirty="0"/>
              <a:t> </a:t>
            </a:r>
            <a:r>
              <a:rPr lang="en-US" sz="1450" b="1" dirty="0" err="1"/>
              <a:t>đỏ</a:t>
            </a:r>
            <a:r>
              <a:rPr lang="en-US" sz="1450" b="1" dirty="0"/>
              <a:t>, </a:t>
            </a:r>
            <a:r>
              <a:rPr lang="en-US" sz="1450" b="1" dirty="0" err="1"/>
              <a:t>nền</a:t>
            </a:r>
            <a:r>
              <a:rPr lang="en-US" sz="1450" b="1" dirty="0"/>
              <a:t> </a:t>
            </a:r>
            <a:r>
              <a:rPr lang="en-US" sz="1450" b="1" dirty="0" err="1"/>
              <a:t>vàng</a:t>
            </a:r>
            <a:r>
              <a:rPr lang="en-US" sz="1450" b="1" dirty="0"/>
              <a:t>, </a:t>
            </a:r>
            <a:r>
              <a:rPr lang="en-US" sz="1450" b="1" dirty="0" err="1"/>
              <a:t>hình</a:t>
            </a:r>
            <a:r>
              <a:rPr lang="en-US" sz="1450" b="1" dirty="0"/>
              <a:t> </a:t>
            </a:r>
            <a:r>
              <a:rPr lang="en-US" sz="1450" b="1" dirty="0" err="1"/>
              <a:t>vẽ</a:t>
            </a:r>
            <a:r>
              <a:rPr lang="en-US" sz="1450" b="1" dirty="0"/>
              <a:t> </a:t>
            </a:r>
            <a:r>
              <a:rPr lang="en-US" sz="1450" b="1" dirty="0" err="1"/>
              <a:t>màu</a:t>
            </a:r>
            <a:r>
              <a:rPr lang="en-US" sz="1450" b="1" dirty="0"/>
              <a:t> </a:t>
            </a:r>
            <a:r>
              <a:rPr lang="en-US" sz="1450" b="1" dirty="0" err="1"/>
              <a:t>đen</a:t>
            </a:r>
            <a:r>
              <a:rPr lang="en-US" sz="1450" b="1" dirty="0"/>
              <a:t> </a:t>
            </a:r>
            <a:r>
              <a:rPr lang="en-US" sz="1450" b="1" dirty="0" err="1"/>
              <a:t>mô</a:t>
            </a:r>
            <a:r>
              <a:rPr lang="en-US" sz="1450" b="1" dirty="0"/>
              <a:t> </a:t>
            </a:r>
            <a:r>
              <a:rPr lang="en-US" sz="1450" b="1" dirty="0" err="1"/>
              <a:t>tả</a:t>
            </a:r>
            <a:r>
              <a:rPr lang="en-US" sz="1450" b="1" dirty="0"/>
              <a:t> </a:t>
            </a:r>
            <a:r>
              <a:rPr lang="en-US" sz="1450" b="1" dirty="0" err="1"/>
              <a:t>sự</a:t>
            </a:r>
            <a:r>
              <a:rPr lang="en-US" sz="1450" b="1" dirty="0"/>
              <a:t> </a:t>
            </a:r>
            <a:r>
              <a:rPr lang="en-US" sz="1450" b="1" dirty="0" err="1"/>
              <a:t>việc</a:t>
            </a:r>
            <a:r>
              <a:rPr lang="en-US" sz="1450" b="1" dirty="0"/>
              <a:t> </a:t>
            </a:r>
            <a:r>
              <a:rPr lang="en-US" sz="1450" b="1" dirty="0" err="1"/>
              <a:t>báo</a:t>
            </a:r>
            <a:r>
              <a:rPr lang="en-US" sz="1450" b="1" dirty="0"/>
              <a:t> </a:t>
            </a:r>
            <a:r>
              <a:rPr lang="en-US" sz="1450" b="1" dirty="0" err="1"/>
              <a:t>hiệu</a:t>
            </a:r>
            <a:endParaRPr lang="en-US" sz="145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1450" b="1" dirty="0"/>
              <a:t>+ </a:t>
            </a:r>
            <a:r>
              <a:rPr lang="en-US" sz="1450" b="1" dirty="0" err="1"/>
              <a:t>Hình</a:t>
            </a:r>
            <a:r>
              <a:rPr lang="en-US" sz="1450" b="1" dirty="0"/>
              <a:t> tam </a:t>
            </a:r>
            <a:r>
              <a:rPr lang="en-US" sz="1450" b="1" dirty="0" err="1"/>
              <a:t>giác</a:t>
            </a:r>
            <a:r>
              <a:rPr lang="en-US" sz="1450" b="1" dirty="0"/>
              <a:t> </a:t>
            </a:r>
            <a:r>
              <a:rPr lang="en-US" sz="1450" b="1" dirty="0" err="1"/>
              <a:t>đều</a:t>
            </a:r>
            <a:endParaRPr lang="en-US" sz="1450" b="1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450" b="1" dirty="0">
                <a:solidFill>
                  <a:srgbClr val="BA16AE"/>
                </a:solidFill>
              </a:rPr>
              <a:t>Ý  </a:t>
            </a:r>
            <a:r>
              <a:rPr lang="en-US" sz="1450" b="1" dirty="0" err="1">
                <a:solidFill>
                  <a:srgbClr val="BA16AE"/>
                </a:solidFill>
              </a:rPr>
              <a:t>nghĩa</a:t>
            </a:r>
            <a:r>
              <a:rPr lang="en-US" sz="1450" b="1" dirty="0">
                <a:solidFill>
                  <a:srgbClr val="BA16AE"/>
                </a:solidFill>
              </a:rPr>
              <a:t>: </a:t>
            </a:r>
            <a:r>
              <a:rPr lang="en-US" sz="1450" b="1" dirty="0">
                <a:solidFill>
                  <a:srgbClr val="FF0000"/>
                </a:solidFill>
              </a:rPr>
              <a:t/>
            </a:r>
            <a:br>
              <a:rPr lang="en-US" sz="1450" b="1" dirty="0">
                <a:solidFill>
                  <a:srgbClr val="FF0000"/>
                </a:solidFill>
              </a:rPr>
            </a:br>
            <a:r>
              <a:rPr lang="en-US" sz="1450" b="1" dirty="0"/>
              <a:t> </a:t>
            </a:r>
            <a:r>
              <a:rPr lang="en-US" sz="1450" b="1" dirty="0" err="1"/>
              <a:t>Nhằm</a:t>
            </a:r>
            <a:r>
              <a:rPr lang="en-US" sz="1450" b="1" dirty="0"/>
              <a:t> </a:t>
            </a:r>
            <a:r>
              <a:rPr lang="en-US" sz="1450" b="1" dirty="0" err="1"/>
              <a:t>báo</a:t>
            </a:r>
            <a:r>
              <a:rPr lang="en-US" sz="1450" b="1" dirty="0"/>
              <a:t> </a:t>
            </a:r>
            <a:r>
              <a:rPr lang="en-US" sz="1450" b="1" dirty="0" err="1"/>
              <a:t>cho</a:t>
            </a:r>
            <a:r>
              <a:rPr lang="en-US" sz="1450" b="1" dirty="0"/>
              <a:t> </a:t>
            </a:r>
            <a:r>
              <a:rPr lang="en-US" sz="1450" b="1" dirty="0" err="1"/>
              <a:t>người</a:t>
            </a:r>
            <a:r>
              <a:rPr lang="en-US" sz="1450" b="1" dirty="0"/>
              <a:t> </a:t>
            </a:r>
            <a:r>
              <a:rPr lang="en-US" sz="1450" b="1" dirty="0" err="1"/>
              <a:t>sử</a:t>
            </a:r>
            <a:r>
              <a:rPr lang="en-US" sz="1450" b="1" dirty="0"/>
              <a:t> </a:t>
            </a:r>
            <a:r>
              <a:rPr lang="en-US" sz="1450" b="1" dirty="0" err="1"/>
              <a:t>dụng</a:t>
            </a:r>
            <a:r>
              <a:rPr lang="en-US" sz="1450" b="1" dirty="0"/>
              <a:t> </a:t>
            </a:r>
            <a:r>
              <a:rPr lang="en-US" sz="1450" b="1" dirty="0" err="1"/>
              <a:t>đường</a:t>
            </a:r>
            <a:r>
              <a:rPr lang="en-US" sz="1450" b="1" dirty="0"/>
              <a:t> </a:t>
            </a:r>
            <a:r>
              <a:rPr lang="en-US" sz="1450" b="1" dirty="0" err="1"/>
              <a:t>biết</a:t>
            </a:r>
            <a:r>
              <a:rPr lang="en-US" sz="1450" b="1" dirty="0"/>
              <a:t> </a:t>
            </a:r>
            <a:r>
              <a:rPr lang="en-US" sz="1450" b="1" dirty="0" err="1"/>
              <a:t>trước</a:t>
            </a:r>
            <a:r>
              <a:rPr lang="en-US" sz="1450" b="1" dirty="0"/>
              <a:t> </a:t>
            </a:r>
            <a:r>
              <a:rPr lang="en-US" sz="1450" b="1" dirty="0" err="1"/>
              <a:t>tính</a:t>
            </a:r>
            <a:r>
              <a:rPr lang="en-US" sz="1450" b="1" dirty="0"/>
              <a:t> </a:t>
            </a:r>
            <a:r>
              <a:rPr lang="en-US" sz="1450" b="1" dirty="0" err="1"/>
              <a:t>chất</a:t>
            </a:r>
            <a:r>
              <a:rPr lang="en-US" sz="1450" b="1" dirty="0"/>
              <a:t> </a:t>
            </a:r>
            <a:r>
              <a:rPr lang="en-US" sz="1450" b="1" dirty="0" err="1"/>
              <a:t>các</a:t>
            </a:r>
            <a:r>
              <a:rPr lang="en-US" sz="1450" b="1" dirty="0"/>
              <a:t> </a:t>
            </a:r>
            <a:r>
              <a:rPr lang="en-US" sz="1450" b="1" dirty="0" err="1"/>
              <a:t>sự</a:t>
            </a:r>
            <a:r>
              <a:rPr lang="en-US" sz="1450" b="1" dirty="0"/>
              <a:t> </a:t>
            </a:r>
            <a:r>
              <a:rPr lang="en-US" sz="1450" b="1" dirty="0" err="1"/>
              <a:t>nguy</a:t>
            </a:r>
            <a:r>
              <a:rPr lang="en-US" sz="1450" b="1" dirty="0"/>
              <a:t> </a:t>
            </a:r>
            <a:r>
              <a:rPr lang="en-US" sz="1450" b="1" dirty="0" err="1"/>
              <a:t>hiểm</a:t>
            </a:r>
            <a:r>
              <a:rPr lang="en-US" sz="1450" b="1" dirty="0"/>
              <a:t> </a:t>
            </a:r>
            <a:r>
              <a:rPr lang="en-US" sz="1450" b="1" dirty="0" err="1"/>
              <a:t>trên</a:t>
            </a:r>
            <a:r>
              <a:rPr lang="en-US" sz="1450" b="1" dirty="0"/>
              <a:t> </a:t>
            </a:r>
            <a:r>
              <a:rPr lang="en-US" sz="1450" b="1" dirty="0" err="1"/>
              <a:t>đường</a:t>
            </a:r>
            <a:r>
              <a:rPr lang="en-US" sz="1450" b="1" dirty="0"/>
              <a:t> </a:t>
            </a:r>
            <a:r>
              <a:rPr lang="en-US" sz="1450" b="1" dirty="0" err="1"/>
              <a:t>để</a:t>
            </a:r>
            <a:r>
              <a:rPr lang="en-US" sz="1450" b="1" dirty="0"/>
              <a:t> </a:t>
            </a:r>
            <a:r>
              <a:rPr lang="en-US" sz="1450" b="1" dirty="0" err="1"/>
              <a:t>có</a:t>
            </a:r>
            <a:r>
              <a:rPr lang="en-US" sz="1450" b="1" dirty="0"/>
              <a:t> </a:t>
            </a:r>
            <a:r>
              <a:rPr lang="en-US" sz="1450" b="1" dirty="0" err="1"/>
              <a:t>biện</a:t>
            </a:r>
            <a:r>
              <a:rPr lang="en-US" sz="1450" b="1" dirty="0"/>
              <a:t> </a:t>
            </a:r>
            <a:r>
              <a:rPr lang="en-US" sz="1450" b="1" dirty="0" err="1"/>
              <a:t>pháp</a:t>
            </a:r>
            <a:r>
              <a:rPr lang="en-US" sz="1450" b="1" dirty="0"/>
              <a:t> </a:t>
            </a:r>
            <a:r>
              <a:rPr lang="en-US" sz="1450" b="1" dirty="0" err="1"/>
              <a:t>phòng</a:t>
            </a:r>
            <a:r>
              <a:rPr lang="en-US" sz="1450" b="1" dirty="0"/>
              <a:t> </a:t>
            </a:r>
            <a:r>
              <a:rPr lang="en-US" sz="1450" b="1" dirty="0" err="1"/>
              <a:t>ngừa</a:t>
            </a:r>
            <a:r>
              <a:rPr lang="en-US" sz="1450" b="1" dirty="0"/>
              <a:t>, </a:t>
            </a:r>
            <a:r>
              <a:rPr lang="en-US" sz="1450" b="1" dirty="0" err="1"/>
              <a:t>xử</a:t>
            </a:r>
            <a:r>
              <a:rPr lang="en-US" sz="1450" b="1" dirty="0"/>
              <a:t> </a:t>
            </a:r>
            <a:r>
              <a:rPr lang="en-US" sz="1450" b="1" dirty="0" err="1"/>
              <a:t>trí</a:t>
            </a:r>
            <a:endParaRPr lang="en-US" sz="1450" b="1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450" b="1" dirty="0">
                <a:solidFill>
                  <a:srgbClr val="BA16AE"/>
                </a:solidFill>
              </a:rPr>
              <a:t> </a:t>
            </a:r>
            <a:r>
              <a:rPr lang="en-US" sz="1450" b="1" dirty="0" err="1">
                <a:solidFill>
                  <a:srgbClr val="BA16AE"/>
                </a:solidFill>
              </a:rPr>
              <a:t>Ví</a:t>
            </a:r>
            <a:r>
              <a:rPr lang="en-US" sz="1450" b="1" dirty="0">
                <a:solidFill>
                  <a:srgbClr val="BA16AE"/>
                </a:solidFill>
              </a:rPr>
              <a:t> </a:t>
            </a:r>
            <a:r>
              <a:rPr lang="en-US" sz="1450" b="1" dirty="0" err="1">
                <a:solidFill>
                  <a:srgbClr val="BA16AE"/>
                </a:solidFill>
              </a:rPr>
              <a:t>dụ</a:t>
            </a:r>
            <a:r>
              <a:rPr lang="en-US" sz="1450" b="1" dirty="0">
                <a:solidFill>
                  <a:srgbClr val="BA16AE"/>
                </a:solidFill>
              </a:rPr>
              <a:t>: </a:t>
            </a:r>
            <a:r>
              <a:rPr lang="en-US" sz="1450" b="1" dirty="0" err="1"/>
              <a:t>nguy</a:t>
            </a:r>
            <a:r>
              <a:rPr lang="en-US" sz="1450" b="1" dirty="0"/>
              <a:t> </a:t>
            </a:r>
            <a:r>
              <a:rPr lang="en-US" sz="1450" b="1" dirty="0" err="1"/>
              <a:t>hiểm</a:t>
            </a:r>
            <a:r>
              <a:rPr lang="en-US" sz="1450" b="1" dirty="0"/>
              <a:t> </a:t>
            </a:r>
            <a:r>
              <a:rPr lang="en-US" sz="1450" b="1" dirty="0" err="1"/>
              <a:t>đường</a:t>
            </a:r>
            <a:r>
              <a:rPr lang="en-US" sz="1450" b="1" dirty="0"/>
              <a:t> </a:t>
            </a:r>
            <a:r>
              <a:rPr lang="en-US" sz="1450" b="1" dirty="0" err="1"/>
              <a:t>hai</a:t>
            </a:r>
            <a:r>
              <a:rPr lang="en-US" sz="1450" b="1" dirty="0"/>
              <a:t> </a:t>
            </a:r>
            <a:r>
              <a:rPr lang="en-US" sz="1450" b="1" dirty="0" err="1"/>
              <a:t>chiều</a:t>
            </a:r>
            <a:r>
              <a:rPr lang="en-US" sz="1450" b="1" dirty="0"/>
              <a:t>. </a:t>
            </a:r>
            <a:r>
              <a:rPr lang="en-US" sz="1450" b="1" dirty="0" err="1"/>
              <a:t>nguy</a:t>
            </a:r>
            <a:r>
              <a:rPr lang="en-US" sz="1450" b="1" dirty="0"/>
              <a:t> </a:t>
            </a:r>
            <a:r>
              <a:rPr lang="en-US" sz="1450" b="1" dirty="0" err="1"/>
              <a:t>hiểm</a:t>
            </a:r>
            <a:r>
              <a:rPr lang="en-US" sz="1450" b="1" dirty="0"/>
              <a:t> </a:t>
            </a:r>
            <a:r>
              <a:rPr lang="en-US" sz="1450" b="1" dirty="0" err="1"/>
              <a:t>phía</a:t>
            </a:r>
            <a:r>
              <a:rPr lang="en-US" sz="1450" b="1" dirty="0"/>
              <a:t> </a:t>
            </a:r>
            <a:r>
              <a:rPr lang="en-US" sz="1450" b="1" dirty="0" err="1"/>
              <a:t>trước</a:t>
            </a:r>
            <a:r>
              <a:rPr lang="en-US" sz="1450" b="1" dirty="0"/>
              <a:t> </a:t>
            </a:r>
            <a:r>
              <a:rPr lang="en-US" sz="1450" b="1" dirty="0" err="1"/>
              <a:t>có</a:t>
            </a:r>
            <a:r>
              <a:rPr lang="en-US" sz="1450" b="1" dirty="0"/>
              <a:t> </a:t>
            </a:r>
            <a:r>
              <a:rPr lang="en-US" sz="1450" b="1" dirty="0" err="1"/>
              <a:t>đường</a:t>
            </a:r>
            <a:r>
              <a:rPr lang="en-US" sz="1450" b="1" dirty="0"/>
              <a:t> </a:t>
            </a:r>
            <a:r>
              <a:rPr lang="en-US" sz="1450" b="1" dirty="0" err="1"/>
              <a:t>cao</a:t>
            </a:r>
            <a:r>
              <a:rPr lang="en-US" sz="1450" b="1" dirty="0"/>
              <a:t> </a:t>
            </a:r>
            <a:r>
              <a:rPr lang="en-US" sz="1450" b="1" dirty="0" err="1"/>
              <a:t>tốc</a:t>
            </a:r>
            <a:r>
              <a:rPr lang="en-US" sz="1450" b="1" dirty="0"/>
              <a:t> 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55612" y="3780074"/>
            <a:ext cx="4097788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</a:rPr>
              <a:t>2. NHÓM BIỂN BÁO NGUY HIỂM</a:t>
            </a:r>
          </a:p>
        </p:txBody>
      </p:sp>
      <p:pic>
        <p:nvPicPr>
          <p:cNvPr id="3074" name="Picture 3" descr="1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350" y="5518150"/>
            <a:ext cx="128587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2863"/>
            <a:ext cx="490538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C8E69EC-670C-4DB4-998A-12C56EBFD652}" type="slidenum">
              <a:rPr lang="en-US" altLang="en-US" sz="1800" b="1"/>
              <a:pPr/>
              <a:t>3</a:t>
            </a:fld>
            <a:endParaRPr lang="en-US" altLang="en-US" sz="1800" b="1"/>
          </a:p>
        </p:txBody>
      </p:sp>
      <p:sp>
        <p:nvSpPr>
          <p:cNvPr id="140304" name="TextBox 2"/>
          <p:cNvSpPr txBox="1">
            <a:spLocks noChangeArrowheads="1"/>
          </p:cNvSpPr>
          <p:nvPr/>
        </p:nvSpPr>
        <p:spPr bwMode="auto">
          <a:xfrm>
            <a:off x="-381000" y="112713"/>
            <a:ext cx="990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1" lang="en-US" altLang="en-US" sz="2200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Hệ thống biển báo hiệu đường bộ ( 4 nhóm biển báo chính)</a:t>
            </a:r>
          </a:p>
          <a:p>
            <a:pPr algn="ctr"/>
            <a:endParaRPr lang="en-US" altLang="en-US" sz="1800">
              <a:ea typeface="MS PGothic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0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3276600" y="4191000"/>
            <a:ext cx="571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500" b="1" i="1" dirty="0">
                <a:solidFill>
                  <a:srgbClr val="BA16AE"/>
                </a:solidFill>
              </a:rPr>
              <a:t> </a:t>
            </a:r>
            <a:r>
              <a:rPr lang="en-US" sz="1500" b="1" dirty="0" err="1">
                <a:solidFill>
                  <a:srgbClr val="BA16AE"/>
                </a:solidFill>
              </a:rPr>
              <a:t>Hình</a:t>
            </a:r>
            <a:r>
              <a:rPr lang="en-US" sz="1500" b="1" dirty="0">
                <a:solidFill>
                  <a:srgbClr val="BA16AE"/>
                </a:solidFill>
              </a:rPr>
              <a:t> </a:t>
            </a:r>
            <a:r>
              <a:rPr lang="en-US" sz="1500" b="1" dirty="0" err="1">
                <a:solidFill>
                  <a:srgbClr val="BA16AE"/>
                </a:solidFill>
              </a:rPr>
              <a:t>dạng</a:t>
            </a:r>
            <a:r>
              <a:rPr lang="en-US" sz="1500" b="1" dirty="0">
                <a:solidFill>
                  <a:srgbClr val="BA16AE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500" b="1" dirty="0"/>
              <a:t>+ </a:t>
            </a:r>
            <a:r>
              <a:rPr lang="en-US" sz="1500" b="1" dirty="0" err="1"/>
              <a:t>Hình</a:t>
            </a:r>
            <a:r>
              <a:rPr lang="en-US" sz="1500" b="1" dirty="0"/>
              <a:t> </a:t>
            </a:r>
            <a:r>
              <a:rPr lang="en-US" sz="1500" b="1" dirty="0" err="1"/>
              <a:t>chữ</a:t>
            </a:r>
            <a:r>
              <a:rPr lang="en-US" sz="1500" b="1" dirty="0"/>
              <a:t> </a:t>
            </a:r>
            <a:r>
              <a:rPr lang="en-US" sz="1500" b="1" dirty="0" err="1"/>
              <a:t>nhật</a:t>
            </a:r>
            <a:r>
              <a:rPr lang="en-US" sz="1500" b="1" dirty="0"/>
              <a:t> </a:t>
            </a:r>
            <a:r>
              <a:rPr lang="en-US" sz="1500" b="1" dirty="0" err="1"/>
              <a:t>hoặc</a:t>
            </a:r>
            <a:r>
              <a:rPr lang="en-US" sz="1500" b="1" dirty="0"/>
              <a:t> </a:t>
            </a:r>
            <a:r>
              <a:rPr lang="en-US" sz="1500" b="1" dirty="0" err="1"/>
              <a:t>hình</a:t>
            </a:r>
            <a:r>
              <a:rPr lang="en-US" sz="1500" b="1" dirty="0"/>
              <a:t> </a:t>
            </a:r>
            <a:r>
              <a:rPr lang="en-US" sz="1500" b="1" dirty="0" err="1"/>
              <a:t>vuông</a:t>
            </a:r>
            <a:r>
              <a:rPr lang="en-US" sz="1500" b="1" dirty="0"/>
              <a:t>, </a:t>
            </a:r>
            <a:r>
              <a:rPr lang="en-US" sz="1500" b="1" dirty="0" err="1"/>
              <a:t>nền</a:t>
            </a:r>
            <a:r>
              <a:rPr lang="en-US" sz="1500" b="1" dirty="0"/>
              <a:t> </a:t>
            </a:r>
            <a:r>
              <a:rPr lang="en-US" sz="1500" b="1" dirty="0" err="1"/>
              <a:t>màu</a:t>
            </a:r>
            <a:r>
              <a:rPr lang="en-US" sz="1500" b="1" dirty="0"/>
              <a:t> </a:t>
            </a:r>
            <a:r>
              <a:rPr lang="en-US" sz="1500" b="1" dirty="0" err="1"/>
              <a:t>xanh</a:t>
            </a:r>
            <a:r>
              <a:rPr lang="en-US" sz="1500" b="1" dirty="0"/>
              <a:t> lam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500" b="1" dirty="0">
                <a:solidFill>
                  <a:srgbClr val="BA16AE"/>
                </a:solidFill>
              </a:rPr>
              <a:t>Ý </a:t>
            </a:r>
            <a:r>
              <a:rPr lang="en-US" sz="1500" b="1" dirty="0" err="1">
                <a:solidFill>
                  <a:srgbClr val="BA16AE"/>
                </a:solidFill>
              </a:rPr>
              <a:t>nghĩa</a:t>
            </a:r>
            <a:r>
              <a:rPr lang="en-US" sz="1500" b="1" dirty="0">
                <a:solidFill>
                  <a:srgbClr val="BA16AE"/>
                </a:solidFill>
              </a:rPr>
              <a:t>: </a:t>
            </a:r>
            <a:endParaRPr lang="en-US" sz="15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1500" b="1" dirty="0" err="1"/>
              <a:t>Nhằm</a:t>
            </a:r>
            <a:r>
              <a:rPr lang="en-US" sz="1500" b="1" dirty="0"/>
              <a:t> </a:t>
            </a:r>
            <a:r>
              <a:rPr lang="en-US" sz="1500" b="1" dirty="0" err="1"/>
              <a:t>báo</a:t>
            </a:r>
            <a:r>
              <a:rPr lang="en-US" sz="1500" b="1" dirty="0"/>
              <a:t> </a:t>
            </a:r>
            <a:r>
              <a:rPr lang="en-US" sz="1500" b="1" dirty="0" err="1"/>
              <a:t>cho</a:t>
            </a:r>
            <a:r>
              <a:rPr lang="en-US" sz="1500" b="1" dirty="0"/>
              <a:t> </a:t>
            </a:r>
            <a:r>
              <a:rPr lang="en-US" sz="1500" b="1" dirty="0" err="1"/>
              <a:t>người</a:t>
            </a:r>
            <a:r>
              <a:rPr lang="en-US" sz="1500" b="1" dirty="0"/>
              <a:t> </a:t>
            </a:r>
            <a:r>
              <a:rPr lang="en-US" sz="1500" b="1" dirty="0" err="1"/>
              <a:t>sử</a:t>
            </a:r>
            <a:r>
              <a:rPr lang="en-US" sz="1500" b="1" dirty="0"/>
              <a:t> </a:t>
            </a:r>
            <a:r>
              <a:rPr lang="en-US" sz="1500" b="1" dirty="0" err="1"/>
              <a:t>dụng</a:t>
            </a:r>
            <a:r>
              <a:rPr lang="en-US" sz="1500" b="1" dirty="0"/>
              <a:t> </a:t>
            </a:r>
            <a:r>
              <a:rPr lang="en-US" sz="1500" b="1" dirty="0" err="1"/>
              <a:t>đường</a:t>
            </a:r>
            <a:r>
              <a:rPr lang="en-US" sz="1500" b="1" dirty="0"/>
              <a:t> </a:t>
            </a:r>
            <a:r>
              <a:rPr lang="en-US" sz="1500" b="1" dirty="0" err="1"/>
              <a:t>biết</a:t>
            </a:r>
            <a:r>
              <a:rPr lang="en-US" sz="1500" b="1" dirty="0"/>
              <a:t> </a:t>
            </a:r>
            <a:r>
              <a:rPr lang="en-US" sz="1500" b="1" dirty="0" err="1"/>
              <a:t>những</a:t>
            </a:r>
            <a:r>
              <a:rPr lang="en-US" sz="1500" b="1" dirty="0"/>
              <a:t> </a:t>
            </a:r>
            <a:r>
              <a:rPr lang="en-US" sz="1500" b="1" dirty="0" err="1"/>
              <a:t>định</a:t>
            </a:r>
            <a:r>
              <a:rPr lang="en-US" sz="1500" b="1" dirty="0"/>
              <a:t> </a:t>
            </a:r>
            <a:r>
              <a:rPr lang="en-US" sz="1500" b="1" dirty="0" err="1"/>
              <a:t>hướng</a:t>
            </a:r>
            <a:r>
              <a:rPr lang="en-US" sz="1500" b="1" dirty="0"/>
              <a:t> </a:t>
            </a:r>
            <a:r>
              <a:rPr lang="en-US" sz="1500" b="1" dirty="0" err="1"/>
              <a:t>cần</a:t>
            </a:r>
            <a:r>
              <a:rPr lang="en-US" sz="1500" b="1" dirty="0"/>
              <a:t> </a:t>
            </a:r>
            <a:r>
              <a:rPr lang="en-US" sz="1500" b="1" dirty="0" err="1"/>
              <a:t>thiết</a:t>
            </a:r>
            <a:r>
              <a:rPr lang="en-US" sz="1500" b="1" dirty="0"/>
              <a:t> </a:t>
            </a:r>
            <a:r>
              <a:rPr lang="en-US" sz="1500" b="1" dirty="0" err="1"/>
              <a:t>hoặc</a:t>
            </a:r>
            <a:r>
              <a:rPr lang="en-US" sz="1500" b="1" dirty="0"/>
              <a:t> </a:t>
            </a:r>
            <a:r>
              <a:rPr lang="en-US" sz="1500" b="1" dirty="0" err="1"/>
              <a:t>những</a:t>
            </a:r>
            <a:r>
              <a:rPr lang="en-US" sz="1500" b="1" dirty="0"/>
              <a:t> </a:t>
            </a:r>
            <a:r>
              <a:rPr lang="en-US" sz="1500" b="1" dirty="0" err="1"/>
              <a:t>điều</a:t>
            </a:r>
            <a:r>
              <a:rPr lang="en-US" sz="1500" b="1" dirty="0"/>
              <a:t> </a:t>
            </a:r>
            <a:r>
              <a:rPr lang="en-US" sz="1500" b="1" dirty="0" err="1"/>
              <a:t>có</a:t>
            </a:r>
            <a:r>
              <a:rPr lang="en-US" sz="1500" b="1" dirty="0"/>
              <a:t> </a:t>
            </a:r>
            <a:r>
              <a:rPr lang="en-US" sz="1500" b="1" dirty="0" err="1"/>
              <a:t>ích</a:t>
            </a:r>
            <a:r>
              <a:rPr lang="en-US" sz="1500" b="1" dirty="0"/>
              <a:t> </a:t>
            </a:r>
            <a:r>
              <a:rPr lang="en-US" sz="1500" b="1" dirty="0" err="1"/>
              <a:t>trong</a:t>
            </a:r>
            <a:r>
              <a:rPr lang="en-US" sz="1500" b="1" dirty="0"/>
              <a:t> </a:t>
            </a:r>
            <a:r>
              <a:rPr lang="en-US" sz="1500" b="1" dirty="0" err="1"/>
              <a:t>hành</a:t>
            </a:r>
            <a:r>
              <a:rPr lang="en-US" sz="1500" b="1" dirty="0"/>
              <a:t> </a:t>
            </a:r>
            <a:r>
              <a:rPr lang="en-US" sz="1500" b="1" dirty="0" err="1"/>
              <a:t>trình</a:t>
            </a:r>
            <a:endParaRPr lang="en-US" sz="1500" b="1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500" b="1" dirty="0" err="1">
                <a:solidFill>
                  <a:srgbClr val="BA16AE"/>
                </a:solidFill>
              </a:rPr>
              <a:t>Ví</a:t>
            </a:r>
            <a:r>
              <a:rPr lang="en-US" sz="1500" b="1" dirty="0">
                <a:solidFill>
                  <a:srgbClr val="BA16AE"/>
                </a:solidFill>
              </a:rPr>
              <a:t> </a:t>
            </a:r>
            <a:r>
              <a:rPr lang="en-US" sz="1500" b="1" dirty="0" err="1">
                <a:solidFill>
                  <a:srgbClr val="BA16AE"/>
                </a:solidFill>
              </a:rPr>
              <a:t>dụ</a:t>
            </a:r>
            <a:r>
              <a:rPr lang="en-US" sz="1500" b="1" dirty="0">
                <a:solidFill>
                  <a:srgbClr val="BA16AE"/>
                </a:solidFill>
              </a:rPr>
              <a:t>: </a:t>
            </a:r>
            <a:r>
              <a:rPr lang="en-US" sz="1500" b="1" dirty="0" err="1"/>
              <a:t>Biển</a:t>
            </a:r>
            <a:r>
              <a:rPr lang="en-US" sz="1500" b="1" dirty="0"/>
              <a:t> </a:t>
            </a:r>
            <a:r>
              <a:rPr lang="en-US" sz="1500" b="1" dirty="0" err="1"/>
              <a:t>báo</a:t>
            </a:r>
            <a:r>
              <a:rPr lang="en-US" sz="1500" b="1" dirty="0"/>
              <a:t> </a:t>
            </a:r>
            <a:r>
              <a:rPr lang="en-US" sz="1500" b="1" dirty="0" err="1"/>
              <a:t>đường</a:t>
            </a:r>
            <a:r>
              <a:rPr lang="en-US" sz="1500" b="1" dirty="0"/>
              <a:t> </a:t>
            </a:r>
            <a:r>
              <a:rPr lang="en-US" sz="1500" b="1" dirty="0" err="1"/>
              <a:t>dành</a:t>
            </a:r>
            <a:r>
              <a:rPr lang="en-US" sz="1500" b="1" dirty="0"/>
              <a:t> </a:t>
            </a:r>
            <a:r>
              <a:rPr lang="en-US" sz="1500" b="1" dirty="0" err="1"/>
              <a:t>cho</a:t>
            </a:r>
            <a:r>
              <a:rPr lang="en-US" sz="1500" b="1" dirty="0"/>
              <a:t> </a:t>
            </a:r>
            <a:r>
              <a:rPr lang="en-US" sz="1500" b="1" dirty="0" err="1"/>
              <a:t>xe</a:t>
            </a:r>
            <a:r>
              <a:rPr lang="en-US" sz="1500" b="1" dirty="0"/>
              <a:t> ô </a:t>
            </a:r>
            <a:r>
              <a:rPr lang="en-US" sz="1500" b="1" dirty="0" err="1"/>
              <a:t>tô</a:t>
            </a:r>
            <a:r>
              <a:rPr lang="en-US" sz="1500" b="1" dirty="0"/>
              <a:t>, </a:t>
            </a:r>
            <a:r>
              <a:rPr lang="en-US" sz="1500" b="1" dirty="0" err="1"/>
              <a:t>biển</a:t>
            </a:r>
            <a:r>
              <a:rPr lang="en-US" sz="1500" b="1" dirty="0"/>
              <a:t> </a:t>
            </a:r>
            <a:r>
              <a:rPr lang="en-US" sz="1500" b="1" dirty="0" err="1"/>
              <a:t>báo</a:t>
            </a:r>
            <a:r>
              <a:rPr lang="en-US" sz="1500" b="1" dirty="0"/>
              <a:t> </a:t>
            </a:r>
            <a:r>
              <a:rPr lang="en-US" sz="1500" b="1" dirty="0" err="1"/>
              <a:t>trạm</a:t>
            </a:r>
            <a:r>
              <a:rPr lang="en-US" sz="1500" b="1" dirty="0"/>
              <a:t> </a:t>
            </a:r>
            <a:r>
              <a:rPr lang="en-US" sz="1500" b="1" dirty="0" err="1"/>
              <a:t>xăng</a:t>
            </a:r>
            <a:r>
              <a:rPr lang="en-US" sz="1500" b="1" dirty="0"/>
              <a:t>, </a:t>
            </a:r>
            <a:r>
              <a:rPr lang="en-US" sz="1500" b="1" dirty="0" err="1"/>
              <a:t>trạm</a:t>
            </a:r>
            <a:r>
              <a:rPr lang="en-US" sz="1500" b="1" dirty="0"/>
              <a:t> y </a:t>
            </a:r>
            <a:r>
              <a:rPr lang="en-US" sz="1500" b="1" dirty="0" err="1"/>
              <a:t>tế</a:t>
            </a:r>
            <a:r>
              <a:rPr lang="en-US" sz="1500" b="1" dirty="0"/>
              <a:t> …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3733800"/>
            <a:ext cx="8839200" cy="2895600"/>
            <a:chOff x="76200" y="609600"/>
            <a:chExt cx="8915400" cy="3124200"/>
          </a:xfrm>
        </p:grpSpPr>
        <p:sp>
          <p:nvSpPr>
            <p:cNvPr id="142356" name="Rectangle 7"/>
            <p:cNvSpPr>
              <a:spLocks noChangeArrowheads="1"/>
            </p:cNvSpPr>
            <p:nvPr/>
          </p:nvSpPr>
          <p:spPr bwMode="auto">
            <a:xfrm>
              <a:off x="76200" y="609600"/>
              <a:ext cx="8915400" cy="3124200"/>
            </a:xfrm>
            <a:prstGeom prst="rect">
              <a:avLst/>
            </a:prstGeom>
            <a:noFill/>
            <a:ln w="19050" algn="ctr">
              <a:solidFill>
                <a:srgbClr val="FF33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altLang="en-US"/>
            </a:p>
          </p:txBody>
        </p:sp>
        <p:cxnSp>
          <p:nvCxnSpPr>
            <p:cNvPr id="142357" name="Straight Connector 8"/>
            <p:cNvCxnSpPr>
              <a:cxnSpLocks noChangeShapeType="1"/>
            </p:cNvCxnSpPr>
            <p:nvPr/>
          </p:nvCxnSpPr>
          <p:spPr bwMode="auto">
            <a:xfrm>
              <a:off x="3124200" y="609600"/>
              <a:ext cx="0" cy="3124200"/>
            </a:xfrm>
            <a:prstGeom prst="line">
              <a:avLst/>
            </a:prstGeom>
            <a:noFill/>
            <a:ln w="12700" algn="ctr">
              <a:solidFill>
                <a:srgbClr val="FF33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0" name="Rectangle 9"/>
          <p:cNvSpPr/>
          <p:nvPr/>
        </p:nvSpPr>
        <p:spPr>
          <a:xfrm>
            <a:off x="4449708" y="3777761"/>
            <a:ext cx="4071949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2200" b="1" dirty="0">
                <a:solidFill>
                  <a:srgbClr val="FF0000"/>
                </a:solidFill>
              </a:rPr>
              <a:t>4. NHÓM BIỂN BÁO CHỈ DẪN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97" t="61784" r="48625" b="22144"/>
          <a:stretch>
            <a:fillRect/>
          </a:stretch>
        </p:blipFill>
        <p:spPr bwMode="auto">
          <a:xfrm>
            <a:off x="442913" y="5246688"/>
            <a:ext cx="1131887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81" t="62679" r="73796" b="23038"/>
          <a:stretch>
            <a:fillRect/>
          </a:stretch>
        </p:blipFill>
        <p:spPr bwMode="auto">
          <a:xfrm>
            <a:off x="363538" y="3965575"/>
            <a:ext cx="1222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3" descr="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8382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1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07013"/>
            <a:ext cx="838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3200189" y="918865"/>
            <a:ext cx="571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450" b="1" i="1" dirty="0">
                <a:solidFill>
                  <a:srgbClr val="BA16AE"/>
                </a:solidFill>
              </a:rPr>
              <a:t> </a:t>
            </a:r>
            <a:r>
              <a:rPr lang="en-US" sz="1450" b="1" dirty="0" err="1">
                <a:solidFill>
                  <a:srgbClr val="BA16AE"/>
                </a:solidFill>
              </a:rPr>
              <a:t>Hình</a:t>
            </a:r>
            <a:r>
              <a:rPr lang="en-US" sz="1450" b="1" dirty="0">
                <a:solidFill>
                  <a:srgbClr val="BA16AE"/>
                </a:solidFill>
              </a:rPr>
              <a:t> </a:t>
            </a:r>
            <a:r>
              <a:rPr lang="en-US" sz="1450" b="1" dirty="0" err="1">
                <a:solidFill>
                  <a:srgbClr val="BA16AE"/>
                </a:solidFill>
              </a:rPr>
              <a:t>dạng</a:t>
            </a:r>
            <a:r>
              <a:rPr lang="en-US" sz="1450" b="1" dirty="0">
                <a:solidFill>
                  <a:srgbClr val="BA16AE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450" b="1" dirty="0"/>
              <a:t>+ </a:t>
            </a:r>
            <a:r>
              <a:rPr lang="en-US" sz="1450" b="1" dirty="0" err="1"/>
              <a:t>Hình</a:t>
            </a:r>
            <a:r>
              <a:rPr lang="en-US" sz="1450" b="1" dirty="0"/>
              <a:t> </a:t>
            </a:r>
            <a:r>
              <a:rPr lang="en-US" sz="1450" b="1" dirty="0" err="1"/>
              <a:t>tròn</a:t>
            </a:r>
            <a:endParaRPr lang="en-US" sz="145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1450" b="1" dirty="0"/>
              <a:t>+ </a:t>
            </a:r>
            <a:r>
              <a:rPr lang="en-US" sz="1450" b="1" dirty="0" err="1"/>
              <a:t>Nền</a:t>
            </a:r>
            <a:r>
              <a:rPr lang="en-US" sz="1450" b="1" dirty="0"/>
              <a:t> </a:t>
            </a:r>
            <a:r>
              <a:rPr lang="en-US" sz="1450" b="1" dirty="0" err="1"/>
              <a:t>màu</a:t>
            </a:r>
            <a:r>
              <a:rPr lang="en-US" sz="1450" b="1" dirty="0"/>
              <a:t> </a:t>
            </a:r>
            <a:r>
              <a:rPr lang="en-US" sz="1450" b="1" dirty="0" err="1"/>
              <a:t>xanh</a:t>
            </a:r>
            <a:r>
              <a:rPr lang="en-US" sz="1450" b="1" dirty="0"/>
              <a:t> lam </a:t>
            </a:r>
            <a:r>
              <a:rPr lang="en-US" sz="1450" b="1" dirty="0" err="1"/>
              <a:t>trên</a:t>
            </a:r>
            <a:r>
              <a:rPr lang="en-US" sz="1450" b="1" dirty="0"/>
              <a:t> </a:t>
            </a:r>
            <a:r>
              <a:rPr lang="en-US" sz="1450" b="1" dirty="0" err="1"/>
              <a:t>nền</a:t>
            </a:r>
            <a:r>
              <a:rPr lang="en-US" sz="1450" b="1" dirty="0"/>
              <a:t> </a:t>
            </a:r>
            <a:r>
              <a:rPr lang="en-US" sz="1450" b="1" dirty="0" err="1"/>
              <a:t>có</a:t>
            </a:r>
            <a:r>
              <a:rPr lang="en-US" sz="1450" b="1" dirty="0"/>
              <a:t> </a:t>
            </a:r>
            <a:r>
              <a:rPr lang="en-US" sz="1450" b="1" dirty="0" err="1"/>
              <a:t>hình</a:t>
            </a:r>
            <a:r>
              <a:rPr lang="en-US" sz="1450" b="1" dirty="0"/>
              <a:t> </a:t>
            </a:r>
            <a:r>
              <a:rPr lang="en-US" sz="1450" b="1" dirty="0" err="1"/>
              <a:t>vẽ</a:t>
            </a:r>
            <a:r>
              <a:rPr lang="en-US" sz="1450" b="1" dirty="0"/>
              <a:t> </a:t>
            </a:r>
            <a:r>
              <a:rPr lang="en-US" sz="1450" b="1" dirty="0" err="1"/>
              <a:t>màu</a:t>
            </a:r>
            <a:r>
              <a:rPr lang="en-US" sz="1450" b="1" dirty="0"/>
              <a:t> </a:t>
            </a:r>
            <a:r>
              <a:rPr lang="en-US" sz="1450" b="1" dirty="0" err="1"/>
              <a:t>trắng</a:t>
            </a:r>
            <a:r>
              <a:rPr lang="en-US" sz="1450" b="1" dirty="0"/>
              <a:t> </a:t>
            </a:r>
            <a:r>
              <a:rPr lang="en-US" sz="1450" b="1" dirty="0" err="1"/>
              <a:t>đặc</a:t>
            </a:r>
            <a:r>
              <a:rPr lang="en-US" sz="1450" b="1" dirty="0"/>
              <a:t> </a:t>
            </a:r>
            <a:r>
              <a:rPr lang="en-US" sz="1450" b="1" dirty="0" err="1"/>
              <a:t>trưng</a:t>
            </a:r>
            <a:r>
              <a:rPr lang="en-US" sz="1450" b="1" dirty="0"/>
              <a:t> </a:t>
            </a:r>
            <a:r>
              <a:rPr lang="en-US" sz="1450" b="1" dirty="0" err="1"/>
              <a:t>cho</a:t>
            </a:r>
            <a:r>
              <a:rPr lang="en-US" sz="1450" b="1" dirty="0"/>
              <a:t> </a:t>
            </a:r>
            <a:r>
              <a:rPr lang="en-US" sz="1450" b="1" dirty="0" err="1"/>
              <a:t>hiệu</a:t>
            </a:r>
            <a:r>
              <a:rPr lang="en-US" sz="1450" b="1" dirty="0"/>
              <a:t> </a:t>
            </a:r>
            <a:r>
              <a:rPr lang="en-US" sz="1450" b="1" dirty="0" err="1"/>
              <a:t>lệnh</a:t>
            </a:r>
            <a:r>
              <a:rPr lang="en-US" sz="1450" b="1" dirty="0"/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450" b="1" dirty="0">
                <a:solidFill>
                  <a:srgbClr val="BA16AE"/>
                </a:solidFill>
              </a:rPr>
              <a:t>Ý </a:t>
            </a:r>
            <a:r>
              <a:rPr lang="en-US" sz="1450" b="1" dirty="0" err="1">
                <a:solidFill>
                  <a:srgbClr val="BA16AE"/>
                </a:solidFill>
              </a:rPr>
              <a:t>nghĩa</a:t>
            </a:r>
            <a:r>
              <a:rPr lang="en-US" sz="1450" b="1" dirty="0">
                <a:solidFill>
                  <a:srgbClr val="BA16AE"/>
                </a:solidFill>
              </a:rPr>
              <a:t>: </a:t>
            </a:r>
            <a:endParaRPr lang="en-US" sz="145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1450" b="1" dirty="0" err="1"/>
              <a:t>Nhằm</a:t>
            </a:r>
            <a:r>
              <a:rPr lang="en-US" sz="1450" b="1" dirty="0"/>
              <a:t> </a:t>
            </a:r>
            <a:r>
              <a:rPr lang="en-US" sz="1450" b="1" dirty="0" err="1"/>
              <a:t>báo</a:t>
            </a:r>
            <a:r>
              <a:rPr lang="en-US" sz="1450" b="1" dirty="0"/>
              <a:t> </a:t>
            </a:r>
            <a:r>
              <a:rPr lang="en-US" sz="1450" b="1" dirty="0" err="1"/>
              <a:t>cho</a:t>
            </a:r>
            <a:r>
              <a:rPr lang="en-US" sz="1450" b="1" dirty="0"/>
              <a:t> </a:t>
            </a:r>
            <a:r>
              <a:rPr lang="en-US" sz="1450" b="1" dirty="0" err="1"/>
              <a:t>người</a:t>
            </a:r>
            <a:r>
              <a:rPr lang="en-US" sz="1450" b="1" dirty="0"/>
              <a:t> </a:t>
            </a:r>
            <a:r>
              <a:rPr lang="en-US" sz="1450" b="1" dirty="0" err="1"/>
              <a:t>sử</a:t>
            </a:r>
            <a:r>
              <a:rPr lang="en-US" sz="1450" b="1" dirty="0"/>
              <a:t> </a:t>
            </a:r>
            <a:r>
              <a:rPr lang="en-US" sz="1450" b="1" dirty="0" err="1"/>
              <a:t>dụng</a:t>
            </a:r>
            <a:r>
              <a:rPr lang="en-US" sz="1450" b="1" dirty="0"/>
              <a:t> </a:t>
            </a:r>
            <a:r>
              <a:rPr lang="en-US" sz="1450" b="1" dirty="0" err="1"/>
              <a:t>đường</a:t>
            </a:r>
            <a:r>
              <a:rPr lang="en-US" sz="1450" b="1" dirty="0"/>
              <a:t> </a:t>
            </a:r>
            <a:r>
              <a:rPr lang="en-US" sz="1450" b="1" dirty="0" err="1"/>
              <a:t>biết</a:t>
            </a:r>
            <a:r>
              <a:rPr lang="en-US" sz="1450" b="1" dirty="0"/>
              <a:t> </a:t>
            </a:r>
            <a:r>
              <a:rPr lang="en-US" sz="1450" b="1" dirty="0" err="1"/>
              <a:t>điều</a:t>
            </a:r>
            <a:r>
              <a:rPr lang="en-US" sz="1450" b="1" dirty="0"/>
              <a:t> </a:t>
            </a:r>
            <a:r>
              <a:rPr lang="en-US" sz="1450" b="1" dirty="0" err="1"/>
              <a:t>lệnh</a:t>
            </a:r>
            <a:r>
              <a:rPr lang="en-US" sz="1450" b="1" dirty="0"/>
              <a:t> </a:t>
            </a:r>
            <a:r>
              <a:rPr lang="en-US" sz="1450" b="1" dirty="0" err="1"/>
              <a:t>phải</a:t>
            </a:r>
            <a:r>
              <a:rPr lang="en-US" sz="1450" b="1" dirty="0"/>
              <a:t> </a:t>
            </a:r>
            <a:r>
              <a:rPr lang="en-US" sz="1450" b="1" dirty="0" err="1"/>
              <a:t>thi</a:t>
            </a:r>
            <a:r>
              <a:rPr lang="en-US" sz="1450" b="1" dirty="0"/>
              <a:t> </a:t>
            </a:r>
            <a:r>
              <a:rPr lang="en-US" sz="1450" b="1" dirty="0" err="1"/>
              <a:t>hành</a:t>
            </a:r>
            <a:endParaRPr lang="en-US" sz="1450" b="1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450" b="1" dirty="0">
                <a:solidFill>
                  <a:srgbClr val="BA16AE"/>
                </a:solidFill>
              </a:rPr>
              <a:t> </a:t>
            </a:r>
            <a:r>
              <a:rPr lang="en-US" sz="1450" b="1" dirty="0" err="1">
                <a:solidFill>
                  <a:srgbClr val="BA16AE"/>
                </a:solidFill>
              </a:rPr>
              <a:t>Ví</a:t>
            </a:r>
            <a:r>
              <a:rPr lang="en-US" sz="1450" b="1" dirty="0">
                <a:solidFill>
                  <a:srgbClr val="BA16AE"/>
                </a:solidFill>
              </a:rPr>
              <a:t> </a:t>
            </a:r>
            <a:r>
              <a:rPr lang="en-US" sz="1450" b="1" dirty="0" err="1">
                <a:solidFill>
                  <a:srgbClr val="BA16AE"/>
                </a:solidFill>
              </a:rPr>
              <a:t>dụ</a:t>
            </a:r>
            <a:r>
              <a:rPr lang="en-US" sz="1450" b="1" dirty="0">
                <a:solidFill>
                  <a:srgbClr val="BA16AE"/>
                </a:solidFill>
              </a:rPr>
              <a:t>: </a:t>
            </a:r>
            <a:r>
              <a:rPr lang="en-US" sz="1450" b="1" dirty="0" err="1"/>
              <a:t>Biển</a:t>
            </a:r>
            <a:r>
              <a:rPr lang="en-US" sz="1450" b="1" dirty="0"/>
              <a:t> </a:t>
            </a:r>
            <a:r>
              <a:rPr lang="en-US" sz="1450" b="1" dirty="0" err="1"/>
              <a:t>báo</a:t>
            </a:r>
            <a:r>
              <a:rPr lang="en-US" sz="1450" b="1" dirty="0"/>
              <a:t> </a:t>
            </a:r>
            <a:r>
              <a:rPr lang="en-US" sz="1450" b="1" dirty="0" err="1"/>
              <a:t>các</a:t>
            </a:r>
            <a:r>
              <a:rPr lang="en-US" sz="1450" b="1" dirty="0"/>
              <a:t> </a:t>
            </a:r>
            <a:r>
              <a:rPr lang="en-US" sz="1450" b="1" dirty="0" err="1"/>
              <a:t>xe</a:t>
            </a:r>
            <a:r>
              <a:rPr lang="en-US" sz="1450" b="1" dirty="0"/>
              <a:t> </a:t>
            </a:r>
            <a:r>
              <a:rPr lang="en-US" sz="1450" b="1" dirty="0" err="1"/>
              <a:t>chỉ</a:t>
            </a:r>
            <a:r>
              <a:rPr lang="en-US" sz="1450" b="1" dirty="0"/>
              <a:t> </a:t>
            </a:r>
            <a:r>
              <a:rPr lang="en-US" sz="1450" b="1" dirty="0" err="1"/>
              <a:t>được</a:t>
            </a:r>
            <a:r>
              <a:rPr lang="en-US" sz="1450" b="1" dirty="0"/>
              <a:t> </a:t>
            </a:r>
            <a:r>
              <a:rPr lang="en-US" sz="1450" b="1" dirty="0" err="1"/>
              <a:t>rẽ</a:t>
            </a:r>
            <a:r>
              <a:rPr lang="en-US" sz="1450" b="1" dirty="0"/>
              <a:t> </a:t>
            </a:r>
            <a:r>
              <a:rPr lang="en-US" sz="1450" b="1" dirty="0" err="1"/>
              <a:t>phải</a:t>
            </a:r>
            <a:r>
              <a:rPr lang="en-US" sz="1450" b="1" dirty="0"/>
              <a:t>, </a:t>
            </a:r>
            <a:r>
              <a:rPr lang="en-US" sz="1450" b="1" dirty="0" err="1"/>
              <a:t>biển</a:t>
            </a:r>
            <a:r>
              <a:rPr lang="en-US" sz="1450" b="1" dirty="0"/>
              <a:t> </a:t>
            </a:r>
            <a:r>
              <a:rPr lang="en-US" sz="1450" b="1" dirty="0" err="1"/>
              <a:t>báo</a:t>
            </a:r>
            <a:r>
              <a:rPr lang="en-US" sz="1450" b="1" dirty="0"/>
              <a:t> </a:t>
            </a:r>
            <a:r>
              <a:rPr lang="en-US" sz="1450" b="1" dirty="0" err="1"/>
              <a:t>tuyến</a:t>
            </a:r>
            <a:r>
              <a:rPr lang="en-US" sz="1450" b="1" dirty="0"/>
              <a:t> </a:t>
            </a:r>
            <a:r>
              <a:rPr lang="en-US" sz="1450" b="1" dirty="0" err="1"/>
              <a:t>cầu</a:t>
            </a:r>
            <a:r>
              <a:rPr lang="en-US" sz="1450" b="1" dirty="0"/>
              <a:t> </a:t>
            </a:r>
            <a:r>
              <a:rPr lang="en-US" sz="1450" b="1" dirty="0" err="1"/>
              <a:t>vượt</a:t>
            </a:r>
            <a:r>
              <a:rPr lang="en-US" sz="1450" b="1" dirty="0"/>
              <a:t> </a:t>
            </a:r>
            <a:r>
              <a:rPr lang="en-US" sz="1450" b="1" dirty="0" err="1"/>
              <a:t>cắt</a:t>
            </a:r>
            <a:r>
              <a:rPr lang="en-US" sz="1450" b="1" dirty="0"/>
              <a:t> qua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6688" y="506413"/>
            <a:ext cx="8977312" cy="3127375"/>
            <a:chOff x="76200" y="609600"/>
            <a:chExt cx="8915400" cy="3124200"/>
          </a:xfrm>
        </p:grpSpPr>
        <p:sp>
          <p:nvSpPr>
            <p:cNvPr id="142354" name="Rectangle 16"/>
            <p:cNvSpPr>
              <a:spLocks noChangeArrowheads="1"/>
            </p:cNvSpPr>
            <p:nvPr/>
          </p:nvSpPr>
          <p:spPr bwMode="auto">
            <a:xfrm>
              <a:off x="76200" y="609600"/>
              <a:ext cx="8915400" cy="3124200"/>
            </a:xfrm>
            <a:prstGeom prst="rect">
              <a:avLst/>
            </a:prstGeom>
            <a:noFill/>
            <a:ln w="19050" algn="ctr">
              <a:solidFill>
                <a:srgbClr val="FF33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altLang="en-US"/>
            </a:p>
          </p:txBody>
        </p:sp>
        <p:cxnSp>
          <p:nvCxnSpPr>
            <p:cNvPr id="142355" name="Straight Connector 17"/>
            <p:cNvCxnSpPr>
              <a:cxnSpLocks noChangeShapeType="1"/>
            </p:cNvCxnSpPr>
            <p:nvPr/>
          </p:nvCxnSpPr>
          <p:spPr bwMode="auto">
            <a:xfrm>
              <a:off x="3124200" y="609600"/>
              <a:ext cx="0" cy="3124200"/>
            </a:xfrm>
            <a:prstGeom prst="line">
              <a:avLst/>
            </a:prstGeom>
            <a:noFill/>
            <a:ln w="12700" algn="ctr">
              <a:solidFill>
                <a:srgbClr val="FF33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" name="Rectangle 18"/>
          <p:cNvSpPr/>
          <p:nvPr/>
        </p:nvSpPr>
        <p:spPr>
          <a:xfrm>
            <a:off x="4469324" y="503506"/>
            <a:ext cx="4416594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2200" b="1" dirty="0">
                <a:solidFill>
                  <a:srgbClr val="FF0000"/>
                </a:solidFill>
              </a:rPr>
              <a:t>3. NHÓM BIỂN BÁO HIỆU LỆNH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927" t="41083" r="49832" b="43448"/>
          <a:stretch>
            <a:fillRect/>
          </a:stretch>
        </p:blipFill>
        <p:spPr bwMode="auto">
          <a:xfrm>
            <a:off x="317500" y="746125"/>
            <a:ext cx="12207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1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7525" y="757238"/>
            <a:ext cx="122078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0" y="2247900"/>
            <a:ext cx="11334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31" r="12431"/>
          <a:stretch>
            <a:fillRect/>
          </a:stretch>
        </p:blipFill>
        <p:spPr bwMode="auto">
          <a:xfrm>
            <a:off x="1890713" y="2235200"/>
            <a:ext cx="11572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5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2863"/>
            <a:ext cx="490538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A763D52-E1EB-488A-802E-9CFE302917B9}" type="slidenum">
              <a:rPr lang="en-US" altLang="en-US" sz="1800" b="1"/>
              <a:pPr/>
              <a:t>4</a:t>
            </a:fld>
            <a:endParaRPr lang="en-US" altLang="en-US" sz="1800" b="1"/>
          </a:p>
        </p:txBody>
      </p:sp>
      <p:sp>
        <p:nvSpPr>
          <p:cNvPr id="142353" name="TextBox 2"/>
          <p:cNvSpPr txBox="1">
            <a:spLocks noChangeArrowheads="1"/>
          </p:cNvSpPr>
          <p:nvPr/>
        </p:nvSpPr>
        <p:spPr bwMode="auto">
          <a:xfrm>
            <a:off x="-539750" y="1588"/>
            <a:ext cx="9979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1" lang="en-US" altLang="en-US" sz="2200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Hệ thống biển báo hiệu đường bộ ( 4 nhóm biển báo chính)</a:t>
            </a:r>
          </a:p>
          <a:p>
            <a:pPr algn="ctr"/>
            <a:endParaRPr lang="en-US" altLang="en-US" sz="1800">
              <a:ea typeface="MS PGothic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51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44" descr="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1600"/>
            <a:ext cx="76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4387" name="Group 22"/>
          <p:cNvGrpSpPr>
            <a:grpSpLocks/>
          </p:cNvGrpSpPr>
          <p:nvPr/>
        </p:nvGrpSpPr>
        <p:grpSpPr bwMode="auto">
          <a:xfrm>
            <a:off x="2597150" y="2057400"/>
            <a:ext cx="1517650" cy="1604963"/>
            <a:chOff x="3429000" y="0"/>
            <a:chExt cx="1604963" cy="1752600"/>
          </a:xfrm>
        </p:grpSpPr>
        <p:pic>
          <p:nvPicPr>
            <p:cNvPr id="144410" name="Picture 3"/>
            <p:cNvPicPr>
              <a:picLocks noChangeAspect="1" noChangeArrowheads="1"/>
            </p:cNvPicPr>
            <p:nvPr/>
          </p:nvPicPr>
          <p:blipFill>
            <a:blip r:embed="rId4">
              <a:lum contras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0"/>
              <a:ext cx="1604963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4038416" y="1523774"/>
              <a:ext cx="228321" cy="228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/>
            </a:p>
          </p:txBody>
        </p:sp>
      </p:grpSp>
      <p:pic>
        <p:nvPicPr>
          <p:cNvPr id="144388" name="Picture 6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827"/>
          <a:stretch>
            <a:fillRect/>
          </a:stretch>
        </p:blipFill>
        <p:spPr bwMode="auto">
          <a:xfrm>
            <a:off x="7448550" y="4398963"/>
            <a:ext cx="1255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0" y="3393744"/>
            <a:ext cx="2209800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3333FF"/>
                </a:solidFill>
              </a:rPr>
              <a:t>   </a:t>
            </a:r>
            <a:r>
              <a:rPr lang="en-US" sz="1600" b="1" dirty="0" err="1">
                <a:solidFill>
                  <a:srgbClr val="3333FF"/>
                </a:solidFill>
              </a:rPr>
              <a:t>Cấm</a:t>
            </a:r>
            <a:r>
              <a:rPr lang="en-US" sz="1600" b="1" dirty="0">
                <a:solidFill>
                  <a:srgbClr val="3333FF"/>
                </a:solidFill>
              </a:rPr>
              <a:t> ô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tô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và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mô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tô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endParaRPr lang="en-US" sz="2000" b="1" dirty="0">
              <a:solidFill>
                <a:srgbClr val="3333FF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867400" y="3359060"/>
            <a:ext cx="2699984" cy="45094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Nguy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hiểm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phía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trước</a:t>
            </a:r>
            <a:endParaRPr lang="en-US" sz="1600" b="1" dirty="0">
              <a:solidFill>
                <a:srgbClr val="3333FF"/>
              </a:solidFill>
            </a:endParaRPr>
          </a:p>
          <a:p>
            <a:pPr algn="ctr" eaLnBrk="1" hangingPunct="1">
              <a:defRPr/>
            </a:pP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có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công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trường</a:t>
            </a:r>
            <a:r>
              <a:rPr lang="en-US" sz="1600" b="1" dirty="0">
                <a:solidFill>
                  <a:srgbClr val="3333FF"/>
                </a:solidFill>
              </a:rPr>
              <a:t>  </a:t>
            </a:r>
            <a:endParaRPr lang="en-US" sz="2000" b="1" dirty="0">
              <a:solidFill>
                <a:srgbClr val="3333FF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219200" y="5715000"/>
            <a:ext cx="1600200" cy="762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Đường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dành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cho</a:t>
            </a:r>
            <a:r>
              <a:rPr lang="en-US" sz="1600" b="1" dirty="0">
                <a:solidFill>
                  <a:srgbClr val="3333FF"/>
                </a:solidFill>
              </a:rPr>
              <a:t> ô </a:t>
            </a:r>
            <a:r>
              <a:rPr lang="en-US" sz="1600" b="1" dirty="0" err="1">
                <a:solidFill>
                  <a:srgbClr val="3333FF"/>
                </a:solidFill>
              </a:rPr>
              <a:t>tô</a:t>
            </a:r>
            <a:endParaRPr lang="en-US" sz="1600" b="1" dirty="0">
              <a:solidFill>
                <a:srgbClr val="3333FF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445456" y="5791200"/>
            <a:ext cx="1676400" cy="530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Chỉ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được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đi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thẳng</a:t>
            </a:r>
            <a:endParaRPr lang="en-US" sz="2000" b="1" dirty="0">
              <a:solidFill>
                <a:srgbClr val="3333FF"/>
              </a:solidFill>
            </a:endParaRPr>
          </a:p>
        </p:txBody>
      </p:sp>
      <p:pic>
        <p:nvPicPr>
          <p:cNvPr id="14439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38" y="2044700"/>
            <a:ext cx="13319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625" y="4491038"/>
            <a:ext cx="12874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9538" y="2011363"/>
            <a:ext cx="14668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4613" y="4419600"/>
            <a:ext cx="132238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ed Rectangle 40"/>
          <p:cNvSpPr/>
          <p:nvPr/>
        </p:nvSpPr>
        <p:spPr>
          <a:xfrm>
            <a:off x="1219200" y="1447843"/>
            <a:ext cx="2635151" cy="457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00B050"/>
                </a:solidFill>
              </a:rPr>
              <a:t>NHÓM BIỂN BÁO CẤM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943600" y="3866014"/>
            <a:ext cx="2759892" cy="47738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00B050"/>
                </a:solidFill>
              </a:rPr>
              <a:t> </a:t>
            </a:r>
            <a:r>
              <a:rPr lang="en-US" sz="1600" b="1" dirty="0">
                <a:solidFill>
                  <a:srgbClr val="00B050"/>
                </a:solidFill>
              </a:rPr>
              <a:t>NHÓM BIỂN HIỆU LỆNH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741351" y="1388718"/>
            <a:ext cx="3335024" cy="62365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00B050"/>
                </a:solidFill>
              </a:rPr>
              <a:t>   NHÓM BIỂN BÁO NGUY HIỂM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75042" y="3741084"/>
            <a:ext cx="2431588" cy="62178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B050"/>
                </a:solidFill>
              </a:rPr>
              <a:t>NHÓM BIỂN CHỈ DẪN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934200" y="5791200"/>
            <a:ext cx="2057400" cy="6062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Tốc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độ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tối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thiểu</a:t>
            </a:r>
            <a:endParaRPr lang="en-US" sz="1600" b="1" dirty="0">
              <a:solidFill>
                <a:srgbClr val="3333FF"/>
              </a:solidFill>
            </a:endParaRPr>
          </a:p>
          <a:p>
            <a:pPr algn="ctr" eaLnBrk="1" hangingPunct="1">
              <a:defRPr/>
            </a:pP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cho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phép</a:t>
            </a:r>
            <a:endParaRPr lang="en-US" sz="2000" b="1" dirty="0">
              <a:solidFill>
                <a:srgbClr val="3333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9539" y="1027998"/>
            <a:ext cx="18288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0000"/>
                </a:solidFill>
              </a:rPr>
              <a:t>ĐỘI 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05806" y="1046209"/>
            <a:ext cx="914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</a:rPr>
              <a:t>ĐỘI 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286000" y="3383820"/>
            <a:ext cx="2362200" cy="457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3333FF"/>
                </a:solidFill>
              </a:rPr>
              <a:t>   </a:t>
            </a:r>
            <a:r>
              <a:rPr lang="en-US" sz="1600" b="1" dirty="0" err="1">
                <a:solidFill>
                  <a:srgbClr val="3333FF"/>
                </a:solidFill>
              </a:rPr>
              <a:t>Cấm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xe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súc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vật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kéo</a:t>
            </a:r>
            <a:endParaRPr lang="en-US" sz="2000" b="1" dirty="0">
              <a:solidFill>
                <a:srgbClr val="3333FF"/>
              </a:solidFill>
            </a:endParaRPr>
          </a:p>
        </p:txBody>
      </p:sp>
      <p:sp>
        <p:nvSpPr>
          <p:cNvPr id="14440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2863"/>
            <a:ext cx="490538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3069386-D690-43FB-AA00-4CDC65C57870}" type="slidenum">
              <a:rPr lang="en-US" altLang="en-US" sz="1800" b="1"/>
              <a:pPr/>
              <a:t>5</a:t>
            </a:fld>
            <a:endParaRPr lang="en-US" altLang="en-US" sz="1800" b="1"/>
          </a:p>
        </p:txBody>
      </p:sp>
      <p:sp>
        <p:nvSpPr>
          <p:cNvPr id="144406" name="TextBox 1"/>
          <p:cNvSpPr txBox="1">
            <a:spLocks noChangeArrowheads="1"/>
          </p:cNvSpPr>
          <p:nvPr/>
        </p:nvSpPr>
        <p:spPr bwMode="auto">
          <a:xfrm>
            <a:off x="2632075" y="-44450"/>
            <a:ext cx="4776788" cy="58578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1" lang="en-US" altLang="en-US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Góc vui học</a:t>
            </a:r>
          </a:p>
        </p:txBody>
      </p:sp>
      <p:sp>
        <p:nvSpPr>
          <p:cNvPr id="144407" name="TextBox 1"/>
          <p:cNvSpPr txBox="1">
            <a:spLocks noChangeArrowheads="1"/>
          </p:cNvSpPr>
          <p:nvPr/>
        </p:nvSpPr>
        <p:spPr bwMode="auto">
          <a:xfrm>
            <a:off x="-719138" y="427038"/>
            <a:ext cx="4776788" cy="46196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algn="ctr" eaLnBrk="1" hangingPunct="1">
              <a:buFont typeface="Wingdings" pitchFamily="2" charset="2"/>
              <a:buChar char="v"/>
            </a:pPr>
            <a:r>
              <a:rPr kumimoji="1" lang="en-US" altLang="en-US" sz="2400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Nêu tên biển báo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800600" y="1246188"/>
            <a:ext cx="0" cy="46624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533400" y="1446213"/>
            <a:ext cx="8272463" cy="79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97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1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2838" y="1671638"/>
            <a:ext cx="202723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TextBox 4"/>
          <p:cNvSpPr txBox="1">
            <a:spLocks noChangeArrowheads="1"/>
          </p:cNvSpPr>
          <p:nvPr/>
        </p:nvSpPr>
        <p:spPr bwMode="auto">
          <a:xfrm>
            <a:off x="3114675" y="4763"/>
            <a:ext cx="3095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Ôn lại bài cũ</a:t>
            </a:r>
          </a:p>
        </p:txBody>
      </p:sp>
      <p:pic>
        <p:nvPicPr>
          <p:cNvPr id="8" name="Picture 4" descr="C:\Documents and Settings\L0718\Desktop\TEMPLATE\baby 4.jpg"/>
          <p:cNvPicPr>
            <a:picLocks noChangeAspect="1" noChangeArrowheads="1"/>
          </p:cNvPicPr>
          <p:nvPr/>
        </p:nvPicPr>
        <p:blipFill>
          <a:blip r:embed="rId4" cstate="print"/>
          <a:srcRect r="83327" b="87333"/>
          <a:stretch>
            <a:fillRect/>
          </a:stretch>
        </p:blipFill>
        <p:spPr bwMode="auto">
          <a:xfrm>
            <a:off x="2306756" y="107387"/>
            <a:ext cx="542989" cy="542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52688" y="3608388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B050"/>
                </a:solidFill>
              </a:rPr>
              <a:t>Cấm xe đạp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97363" y="3621088"/>
            <a:ext cx="244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B050"/>
                </a:solidFill>
              </a:rPr>
              <a:t>Đường dành cho </a:t>
            </a:r>
            <a:br>
              <a:rPr lang="en-US" altLang="en-US" sz="1800" b="1">
                <a:solidFill>
                  <a:srgbClr val="00B050"/>
                </a:solidFill>
              </a:rPr>
            </a:br>
            <a:r>
              <a:rPr lang="en-US" altLang="en-US" sz="1800" b="1">
                <a:solidFill>
                  <a:srgbClr val="00B050"/>
                </a:solidFill>
              </a:rPr>
              <a:t>xe thô sơ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15088" y="36195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B050"/>
                </a:solidFill>
              </a:rPr>
              <a:t>Giao nhau với đường sắt không có rào chắn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150" y="3568700"/>
            <a:ext cx="231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B050"/>
                </a:solidFill>
              </a:rPr>
              <a:t>Đường người đi bộ </a:t>
            </a:r>
            <a:br>
              <a:rPr lang="en-US" altLang="en-US" sz="1800" b="1">
                <a:solidFill>
                  <a:srgbClr val="00B050"/>
                </a:solidFill>
              </a:rPr>
            </a:br>
            <a:r>
              <a:rPr lang="en-US" altLang="en-US" sz="1800" b="1">
                <a:solidFill>
                  <a:srgbClr val="00B050"/>
                </a:solidFill>
              </a:rPr>
              <a:t>cắt ngang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5425" y="4595813"/>
            <a:ext cx="1978025" cy="71913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Nhóm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biển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chỉ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dẫn</a:t>
            </a:r>
            <a:endParaRPr lang="en-US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43163" y="4595813"/>
            <a:ext cx="1976437" cy="71913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Nhóm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biển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báo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cấm</a:t>
            </a:r>
            <a:endParaRPr lang="en-US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62488" y="4595813"/>
            <a:ext cx="1978025" cy="71913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Nhóm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biển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hiệu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lệnh</a:t>
            </a:r>
            <a:endParaRPr lang="en-US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75463" y="4606925"/>
            <a:ext cx="2017712" cy="7080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Nhóm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biển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báo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nguy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hiểm</a:t>
            </a:r>
            <a:endParaRPr lang="en-US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6445" name="TextBox 29"/>
          <p:cNvSpPr txBox="1">
            <a:spLocks noChangeArrowheads="1"/>
          </p:cNvSpPr>
          <p:nvPr/>
        </p:nvSpPr>
        <p:spPr bwMode="auto">
          <a:xfrm>
            <a:off x="204788" y="831850"/>
            <a:ext cx="8821737" cy="4762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500" b="1"/>
              <a:t>Em hãy cho biết tên và nhóm của các biển báo sau đây?</a:t>
            </a:r>
          </a:p>
        </p:txBody>
      </p:sp>
      <p:pic>
        <p:nvPicPr>
          <p:cNvPr id="20" name="Picture 6" descr="D:\DOANH\DEARLERS\DLRs activities\TEENAGER TRAINING\Giao trinh cho teen\Bien bao TEEN\anh gt\anh gt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9750" y="1741488"/>
            <a:ext cx="2058988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2863"/>
            <a:ext cx="490538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2C2D4A5-C6D6-476D-BAAB-4F43975C1DC8}" type="slidenum">
              <a:rPr lang="en-US" altLang="en-US" sz="1800" b="1"/>
              <a:pPr/>
              <a:t>6</a:t>
            </a:fld>
            <a:endParaRPr lang="en-US" altLang="en-US" sz="1800" b="1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75" t="61784" r="37634" b="22144"/>
          <a:stretch>
            <a:fillRect/>
          </a:stretch>
        </p:blipFill>
        <p:spPr bwMode="auto">
          <a:xfrm>
            <a:off x="450850" y="1728788"/>
            <a:ext cx="1716088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927" t="41083" r="49832" b="43448"/>
          <a:stretch>
            <a:fillRect/>
          </a:stretch>
        </p:blipFill>
        <p:spPr bwMode="auto">
          <a:xfrm>
            <a:off x="4797425" y="1606550"/>
            <a:ext cx="19478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59974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ounded Rectangle 4"/>
          <p:cNvSpPr>
            <a:spLocks noChangeArrowheads="1"/>
          </p:cNvSpPr>
          <p:nvPr/>
        </p:nvSpPr>
        <p:spPr bwMode="auto">
          <a:xfrm>
            <a:off x="2616200" y="1289050"/>
            <a:ext cx="5775325" cy="27574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200000"/>
              </a:lnSpc>
            </a:pPr>
            <a:r>
              <a:rPr lang="en-US" altLang="en-US" sz="2600" b="1"/>
              <a:t>Để đảm bảo an toàn, các em hãy luôn chấp hành đúng hiệu lệnh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en-US" sz="2600" b="1"/>
              <a:t>của biển báo hiệu đường bộ !</a:t>
            </a:r>
          </a:p>
        </p:txBody>
      </p:sp>
      <p:pic>
        <p:nvPicPr>
          <p:cNvPr id="148483" name="Picture 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3675" y="5562600"/>
            <a:ext cx="11541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4" name="Picture 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713" y="300038"/>
            <a:ext cx="11541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88" t="57292" r="59375" b="17708"/>
          <a:stretch>
            <a:fillRect/>
          </a:stretch>
        </p:blipFill>
        <p:spPr bwMode="auto">
          <a:xfrm>
            <a:off x="0" y="1676400"/>
            <a:ext cx="2509838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2863"/>
            <a:ext cx="490538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17C29AD-B8FE-4CE8-9451-2ADD3C30774D}" type="slidenum">
              <a:rPr lang="en-US" altLang="en-US" sz="1800" b="1"/>
              <a:pPr/>
              <a:t>7</a:t>
            </a:fld>
            <a:endParaRPr lang="en-US" altLang="en-US" sz="1800" b="1"/>
          </a:p>
        </p:txBody>
      </p:sp>
      <p:sp>
        <p:nvSpPr>
          <p:cNvPr id="148487" name="TextBox 1"/>
          <p:cNvSpPr txBox="1">
            <a:spLocks noChangeArrowheads="1"/>
          </p:cNvSpPr>
          <p:nvPr/>
        </p:nvSpPr>
        <p:spPr bwMode="auto">
          <a:xfrm>
            <a:off x="2711450" y="280988"/>
            <a:ext cx="4776788" cy="5842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1" lang="en-US" altLang="en-US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Ghi nhớ</a:t>
            </a:r>
          </a:p>
        </p:txBody>
      </p:sp>
      <p:pic>
        <p:nvPicPr>
          <p:cNvPr id="148488" name="Picture 44" descr="1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0988"/>
            <a:ext cx="7620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63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ounded Rectangle 4"/>
          <p:cNvSpPr>
            <a:spLocks noChangeArrowheads="1"/>
          </p:cNvSpPr>
          <p:nvPr/>
        </p:nvSpPr>
        <p:spPr bwMode="auto">
          <a:xfrm>
            <a:off x="2478088" y="1625600"/>
            <a:ext cx="6053137" cy="31670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>
                <a:solidFill>
                  <a:schemeClr val="bg1"/>
                </a:solidFill>
              </a:rPr>
              <a:t>- </a:t>
            </a:r>
            <a:r>
              <a:rPr lang="en-US" altLang="en-US" sz="2400" b="1"/>
              <a:t>Trên đường về nhà em hãy quan sát và tìm hiểu ý nghĩa của những loại biển báo giao thông mà em nhìn thấy.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b="1"/>
              <a:t> Nếu chưa biết hãy hỏi cha mẹ,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b="1"/>
              <a:t>thầy cô và ghi nhớ !</a:t>
            </a:r>
          </a:p>
        </p:txBody>
      </p:sp>
      <p:pic>
        <p:nvPicPr>
          <p:cNvPr id="150531" name="Picture 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5495925"/>
            <a:ext cx="1154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5450" y="5467350"/>
            <a:ext cx="1154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88" t="57292" r="59375" b="17708"/>
          <a:stretch>
            <a:fillRect/>
          </a:stretch>
        </p:blipFill>
        <p:spPr bwMode="auto">
          <a:xfrm>
            <a:off x="53975" y="2862263"/>
            <a:ext cx="21780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2863"/>
            <a:ext cx="490538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D15795A-52CA-4EBB-B3D8-055CB9AFDDFD}" type="slidenum">
              <a:rPr lang="en-US" altLang="en-US" sz="1800" b="1"/>
              <a:pPr/>
              <a:t>8</a:t>
            </a:fld>
            <a:endParaRPr lang="en-US" altLang="en-US" sz="1800" b="1"/>
          </a:p>
        </p:txBody>
      </p:sp>
      <p:sp>
        <p:nvSpPr>
          <p:cNvPr id="150535" name="TextBox 1"/>
          <p:cNvSpPr txBox="1">
            <a:spLocks noChangeArrowheads="1"/>
          </p:cNvSpPr>
          <p:nvPr/>
        </p:nvSpPr>
        <p:spPr bwMode="auto">
          <a:xfrm>
            <a:off x="2819400" y="311150"/>
            <a:ext cx="4776788" cy="5842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1" lang="en-US" altLang="en-US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Bài tập về nhà</a:t>
            </a:r>
          </a:p>
        </p:txBody>
      </p:sp>
      <p:pic>
        <p:nvPicPr>
          <p:cNvPr id="150536" name="Picture 46" descr="1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0988"/>
            <a:ext cx="1335088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91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1"/>
          <p:cNvSpPr txBox="1">
            <a:spLocks noGrp="1"/>
          </p:cNvSpPr>
          <p:nvPr/>
        </p:nvSpPr>
        <p:spPr bwMode="auto">
          <a:xfrm>
            <a:off x="8534400" y="0"/>
            <a:ext cx="609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FFD35AE-8E7B-4882-9D61-0F5E1B77B976}" type="slidenum">
              <a:rPr lang="en-US" altLang="en-US" sz="1400" b="1"/>
              <a:pPr algn="r" eaLnBrk="1" hangingPunct="1"/>
              <a:t>9</a:t>
            </a:fld>
            <a:endParaRPr lang="en-US" altLang="en-US" sz="1400" b="1"/>
          </a:p>
        </p:txBody>
      </p:sp>
      <p:pic>
        <p:nvPicPr>
          <p:cNvPr id="152579" name="Picture 7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49950"/>
            <a:ext cx="990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0" name="Picture 8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080125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5729288"/>
            <a:ext cx="115411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2" name="Picture 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5729288"/>
            <a:ext cx="115411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3" name="Picture 2" descr="SLGG_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600" y="2286000"/>
            <a:ext cx="1154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282048">
            <a:off x="1143000" y="1828800"/>
            <a:ext cx="4519186" cy="1713131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rgbClr val="3333FF"/>
                </a:solidFill>
              </a:rPr>
              <a:t>Chúc</a:t>
            </a:r>
            <a:r>
              <a:rPr lang="en-US" sz="4000" dirty="0">
                <a:solidFill>
                  <a:srgbClr val="3333FF"/>
                </a:solidFill>
              </a:rPr>
              <a:t> </a:t>
            </a:r>
            <a:r>
              <a:rPr lang="en-US" sz="4000" dirty="0" err="1">
                <a:solidFill>
                  <a:srgbClr val="3333FF"/>
                </a:solidFill>
              </a:rPr>
              <a:t>các</a:t>
            </a:r>
            <a:r>
              <a:rPr lang="en-US" sz="4000" dirty="0">
                <a:solidFill>
                  <a:srgbClr val="3333FF"/>
                </a:solidFill>
              </a:rPr>
              <a:t> </a:t>
            </a:r>
            <a:r>
              <a:rPr lang="en-US" sz="4000" dirty="0" err="1">
                <a:solidFill>
                  <a:srgbClr val="3333FF"/>
                </a:solidFill>
              </a:rPr>
              <a:t>em</a:t>
            </a:r>
            <a:r>
              <a:rPr lang="en-US" sz="4000" dirty="0">
                <a:solidFill>
                  <a:srgbClr val="3333FF"/>
                </a:solidFill>
              </a:rPr>
              <a:t> </a:t>
            </a:r>
            <a:r>
              <a:rPr lang="en-US" sz="4000" dirty="0" err="1">
                <a:solidFill>
                  <a:srgbClr val="3333FF"/>
                </a:solidFill>
              </a:rPr>
              <a:t>học</a:t>
            </a:r>
            <a:r>
              <a:rPr lang="en-US" sz="4000" dirty="0">
                <a:solidFill>
                  <a:srgbClr val="3333FF"/>
                </a:solidFill>
              </a:rPr>
              <a:t> </a:t>
            </a:r>
            <a:r>
              <a:rPr lang="en-US" sz="4000" dirty="0" err="1">
                <a:solidFill>
                  <a:srgbClr val="3333FF"/>
                </a:solidFill>
              </a:rPr>
              <a:t>tốt</a:t>
            </a:r>
            <a:r>
              <a:rPr lang="en-US" sz="4000" dirty="0">
                <a:solidFill>
                  <a:srgbClr val="3333FF"/>
                </a:solidFill>
              </a:rPr>
              <a:t>!</a:t>
            </a:r>
          </a:p>
        </p:txBody>
      </p:sp>
      <p:pic>
        <p:nvPicPr>
          <p:cNvPr id="10" name="Picture 9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600" y="4191000"/>
            <a:ext cx="1154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2514600"/>
            <a:ext cx="1154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4419600"/>
            <a:ext cx="1154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3200400"/>
            <a:ext cx="1154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9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42863"/>
            <a:ext cx="490538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2D1CB09-540A-4B04-BF68-525C5F038DC1}" type="slidenum">
              <a:rPr lang="en-US" altLang="en-US" sz="1800" b="1"/>
              <a:pPr/>
              <a:t>9</a:t>
            </a:fld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xmlns="" val="17586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937</Words>
  <Application>Microsoft Office PowerPoint</Application>
  <PresentationFormat>On-screen Show (4:3)</PresentationFormat>
  <Paragraphs>140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anhxuan</dc:creator>
  <cp:lastModifiedBy>MERCURY</cp:lastModifiedBy>
  <cp:revision>2</cp:revision>
  <dcterms:created xsi:type="dcterms:W3CDTF">2019-12-02T15:21:35Z</dcterms:created>
  <dcterms:modified xsi:type="dcterms:W3CDTF">2019-12-03T00:50:44Z</dcterms:modified>
</cp:coreProperties>
</file>